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77"/>
  </p:notesMasterIdLst>
  <p:sldIdLst>
    <p:sldId id="323" r:id="rId2"/>
    <p:sldId id="324" r:id="rId3"/>
    <p:sldId id="325" r:id="rId4"/>
    <p:sldId id="326" r:id="rId5"/>
    <p:sldId id="327" r:id="rId6"/>
    <p:sldId id="329" r:id="rId7"/>
    <p:sldId id="330" r:id="rId8"/>
    <p:sldId id="331" r:id="rId9"/>
    <p:sldId id="332" r:id="rId10"/>
    <p:sldId id="333" r:id="rId11"/>
    <p:sldId id="334" r:id="rId12"/>
    <p:sldId id="335" r:id="rId13"/>
    <p:sldId id="336" r:id="rId14"/>
    <p:sldId id="337" r:id="rId15"/>
    <p:sldId id="328" r:id="rId16"/>
    <p:sldId id="338" r:id="rId17"/>
    <p:sldId id="339" r:id="rId18"/>
    <p:sldId id="340" r:id="rId19"/>
    <p:sldId id="341" r:id="rId20"/>
    <p:sldId id="343" r:id="rId21"/>
    <p:sldId id="344" r:id="rId22"/>
    <p:sldId id="345" r:id="rId23"/>
    <p:sldId id="346" r:id="rId24"/>
    <p:sldId id="347" r:id="rId25"/>
    <p:sldId id="348" r:id="rId26"/>
    <p:sldId id="349" r:id="rId27"/>
    <p:sldId id="342" r:id="rId28"/>
    <p:sldId id="350" r:id="rId29"/>
    <p:sldId id="351" r:id="rId30"/>
    <p:sldId id="352" r:id="rId31"/>
    <p:sldId id="353" r:id="rId32"/>
    <p:sldId id="354" r:id="rId33"/>
    <p:sldId id="373" r:id="rId34"/>
    <p:sldId id="374" r:id="rId35"/>
    <p:sldId id="375" r:id="rId36"/>
    <p:sldId id="356" r:id="rId37"/>
    <p:sldId id="355" r:id="rId38"/>
    <p:sldId id="362" r:id="rId39"/>
    <p:sldId id="376" r:id="rId40"/>
    <p:sldId id="377" r:id="rId41"/>
    <p:sldId id="358" r:id="rId42"/>
    <p:sldId id="359" r:id="rId43"/>
    <p:sldId id="378" r:id="rId44"/>
    <p:sldId id="357" r:id="rId45"/>
    <p:sldId id="379" r:id="rId46"/>
    <p:sldId id="380" r:id="rId47"/>
    <p:sldId id="401" r:id="rId48"/>
    <p:sldId id="382" r:id="rId49"/>
    <p:sldId id="383" r:id="rId50"/>
    <p:sldId id="384" r:id="rId51"/>
    <p:sldId id="385" r:id="rId52"/>
    <p:sldId id="386" r:id="rId53"/>
    <p:sldId id="387" r:id="rId54"/>
    <p:sldId id="388" r:id="rId55"/>
    <p:sldId id="389" r:id="rId56"/>
    <p:sldId id="390" r:id="rId57"/>
    <p:sldId id="360" r:id="rId58"/>
    <p:sldId id="395" r:id="rId59"/>
    <p:sldId id="397" r:id="rId60"/>
    <p:sldId id="398" r:id="rId61"/>
    <p:sldId id="399" r:id="rId62"/>
    <p:sldId id="400" r:id="rId63"/>
    <p:sldId id="396" r:id="rId64"/>
    <p:sldId id="363" r:id="rId65"/>
    <p:sldId id="364" r:id="rId66"/>
    <p:sldId id="365" r:id="rId67"/>
    <p:sldId id="366" r:id="rId68"/>
    <p:sldId id="367" r:id="rId69"/>
    <p:sldId id="368" r:id="rId70"/>
    <p:sldId id="369" r:id="rId71"/>
    <p:sldId id="370" r:id="rId72"/>
    <p:sldId id="394" r:id="rId73"/>
    <p:sldId id="393" r:id="rId74"/>
    <p:sldId id="391" r:id="rId75"/>
    <p:sldId id="361" r:id="rId76"/>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2"/>
        </a:solidFill>
        <a:latin typeface="Tahoma" pitchFamily="34" charset="0"/>
        <a:ea typeface="宋体" pitchFamily="2" charset="-122"/>
        <a:cs typeface="+mn-cs"/>
      </a:defRPr>
    </a:lvl1pPr>
    <a:lvl2pPr marL="457200" algn="l" rtl="0" eaLnBrk="0" fontAlgn="base" hangingPunct="0">
      <a:spcBef>
        <a:spcPct val="0"/>
      </a:spcBef>
      <a:spcAft>
        <a:spcPct val="0"/>
      </a:spcAft>
      <a:defRPr kern="1200">
        <a:solidFill>
          <a:schemeClr val="tx2"/>
        </a:solidFill>
        <a:latin typeface="Tahoma" pitchFamily="34" charset="0"/>
        <a:ea typeface="宋体" pitchFamily="2" charset="-122"/>
        <a:cs typeface="+mn-cs"/>
      </a:defRPr>
    </a:lvl2pPr>
    <a:lvl3pPr marL="914400" algn="l" rtl="0" eaLnBrk="0" fontAlgn="base" hangingPunct="0">
      <a:spcBef>
        <a:spcPct val="0"/>
      </a:spcBef>
      <a:spcAft>
        <a:spcPct val="0"/>
      </a:spcAft>
      <a:defRPr kern="1200">
        <a:solidFill>
          <a:schemeClr val="tx2"/>
        </a:solidFill>
        <a:latin typeface="Tahoma" pitchFamily="34" charset="0"/>
        <a:ea typeface="宋体" pitchFamily="2" charset="-122"/>
        <a:cs typeface="+mn-cs"/>
      </a:defRPr>
    </a:lvl3pPr>
    <a:lvl4pPr marL="1371600" algn="l" rtl="0" eaLnBrk="0" fontAlgn="base" hangingPunct="0">
      <a:spcBef>
        <a:spcPct val="0"/>
      </a:spcBef>
      <a:spcAft>
        <a:spcPct val="0"/>
      </a:spcAft>
      <a:defRPr kern="1200">
        <a:solidFill>
          <a:schemeClr val="tx2"/>
        </a:solidFill>
        <a:latin typeface="Tahoma" pitchFamily="34" charset="0"/>
        <a:ea typeface="宋体" pitchFamily="2" charset="-122"/>
        <a:cs typeface="+mn-cs"/>
      </a:defRPr>
    </a:lvl4pPr>
    <a:lvl5pPr marL="1828800" algn="l" rtl="0" eaLnBrk="0" fontAlgn="base" hangingPunct="0">
      <a:spcBef>
        <a:spcPct val="0"/>
      </a:spcBef>
      <a:spcAft>
        <a:spcPct val="0"/>
      </a:spcAft>
      <a:defRPr kern="1200">
        <a:solidFill>
          <a:schemeClr val="tx2"/>
        </a:solidFill>
        <a:latin typeface="Tahoma" pitchFamily="34" charset="0"/>
        <a:ea typeface="宋体" pitchFamily="2" charset="-122"/>
        <a:cs typeface="+mn-cs"/>
      </a:defRPr>
    </a:lvl5pPr>
    <a:lvl6pPr marL="2286000" algn="l" defTabSz="914400" rtl="0" eaLnBrk="1" latinLnBrk="0" hangingPunct="1">
      <a:defRPr kern="1200">
        <a:solidFill>
          <a:schemeClr val="tx2"/>
        </a:solidFill>
        <a:latin typeface="Tahoma" pitchFamily="34" charset="0"/>
        <a:ea typeface="宋体" pitchFamily="2" charset="-122"/>
        <a:cs typeface="+mn-cs"/>
      </a:defRPr>
    </a:lvl6pPr>
    <a:lvl7pPr marL="2743200" algn="l" defTabSz="914400" rtl="0" eaLnBrk="1" latinLnBrk="0" hangingPunct="1">
      <a:defRPr kern="1200">
        <a:solidFill>
          <a:schemeClr val="tx2"/>
        </a:solidFill>
        <a:latin typeface="Tahoma" pitchFamily="34" charset="0"/>
        <a:ea typeface="宋体" pitchFamily="2" charset="-122"/>
        <a:cs typeface="+mn-cs"/>
      </a:defRPr>
    </a:lvl7pPr>
    <a:lvl8pPr marL="3200400" algn="l" defTabSz="914400" rtl="0" eaLnBrk="1" latinLnBrk="0" hangingPunct="1">
      <a:defRPr kern="1200">
        <a:solidFill>
          <a:schemeClr val="tx2"/>
        </a:solidFill>
        <a:latin typeface="Tahoma" pitchFamily="34" charset="0"/>
        <a:ea typeface="宋体" pitchFamily="2" charset="-122"/>
        <a:cs typeface="+mn-cs"/>
      </a:defRPr>
    </a:lvl8pPr>
    <a:lvl9pPr marL="3657600" algn="l" defTabSz="914400" rtl="0" eaLnBrk="1" latinLnBrk="0" hangingPunct="1">
      <a:defRPr kern="1200">
        <a:solidFill>
          <a:schemeClr val="tx2"/>
        </a:solidFill>
        <a:latin typeface="Tahom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FA105"/>
    <a:srgbClr val="CC3300"/>
    <a:srgbClr val="D38011"/>
    <a:srgbClr val="99FFCC"/>
    <a:srgbClr val="66FF99"/>
    <a:srgbClr val="000066"/>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712" autoAdjust="0"/>
  </p:normalViewPr>
  <p:slideViewPr>
    <p:cSldViewPr>
      <p:cViewPr varScale="1">
        <p:scale>
          <a:sx n="102" d="100"/>
          <a:sy n="102" d="100"/>
        </p:scale>
        <p:origin x="-1800" y="-9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7662"/>
    </p:cViewPr>
  </p:sorter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_rels/viewProps.xml.rels><?xml version="1.0" encoding="UTF-8" standalone="yes"?>
<Relationships xmlns="http://schemas.openxmlformats.org/package/2006/relationships"><Relationship Id="rId1" Type="http://schemas.openxmlformats.org/officeDocument/2006/relationships/slide" Target="slides/slide7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C095F4-6980-4F91-A844-DE2F4F79DE4F}" type="doc">
      <dgm:prSet loTypeId="urn:microsoft.com/office/officeart/2005/8/layout/hProcess3" loCatId="process" qsTypeId="urn:microsoft.com/office/officeart/2005/8/quickstyle/simple1" qsCatId="simple" csTypeId="urn:microsoft.com/office/officeart/2005/8/colors/accent1_2" csCatId="accent1" phldr="1"/>
      <dgm:spPr/>
    </dgm:pt>
    <dgm:pt modelId="{EB5BF3A4-CC27-4DBA-91E3-8F2B20DFF05F}">
      <dgm:prSet phldrT="[文本]" custT="1"/>
      <dgm:spPr/>
      <dgm:t>
        <a:bodyPr/>
        <a:lstStyle/>
        <a:p>
          <a:r>
            <a:rPr lang="zh-CN" altLang="en-US" sz="1600" dirty="0" smtClean="0"/>
            <a:t>下次观测</a:t>
          </a:r>
          <a:endParaRPr lang="zh-CN" altLang="en-US" sz="1600" dirty="0"/>
        </a:p>
      </dgm:t>
    </dgm:pt>
    <dgm:pt modelId="{F9790F63-8F6E-4966-9986-3E7DCC878184}" type="parTrans" cxnId="{CFCAC252-0C27-4CF3-8746-6CCD452EAEE3}">
      <dgm:prSet/>
      <dgm:spPr/>
      <dgm:t>
        <a:bodyPr/>
        <a:lstStyle/>
        <a:p>
          <a:endParaRPr lang="zh-CN" altLang="en-US"/>
        </a:p>
      </dgm:t>
    </dgm:pt>
    <dgm:pt modelId="{0F68CC26-5AAE-455B-9473-CE40EB340888}" type="sibTrans" cxnId="{CFCAC252-0C27-4CF3-8746-6CCD452EAEE3}">
      <dgm:prSet/>
      <dgm:spPr/>
      <dgm:t>
        <a:bodyPr/>
        <a:lstStyle/>
        <a:p>
          <a:endParaRPr lang="zh-CN" altLang="en-US"/>
        </a:p>
      </dgm:t>
    </dgm:pt>
    <dgm:pt modelId="{BEF465E0-6561-443B-9F24-9DD8DEF357E6}" type="pres">
      <dgm:prSet presAssocID="{7AC095F4-6980-4F91-A844-DE2F4F79DE4F}" presName="Name0" presStyleCnt="0">
        <dgm:presLayoutVars>
          <dgm:dir/>
          <dgm:animLvl val="lvl"/>
          <dgm:resizeHandles val="exact"/>
        </dgm:presLayoutVars>
      </dgm:prSet>
      <dgm:spPr/>
    </dgm:pt>
    <dgm:pt modelId="{981EDEF0-BF61-4E44-BD8A-507F7800B61E}" type="pres">
      <dgm:prSet presAssocID="{7AC095F4-6980-4F91-A844-DE2F4F79DE4F}" presName="dummy" presStyleCnt="0"/>
      <dgm:spPr/>
    </dgm:pt>
    <dgm:pt modelId="{F37657DB-08D7-405D-8A0B-95839231AB02}" type="pres">
      <dgm:prSet presAssocID="{7AC095F4-6980-4F91-A844-DE2F4F79DE4F}" presName="linH" presStyleCnt="0"/>
      <dgm:spPr/>
    </dgm:pt>
    <dgm:pt modelId="{B37E4BB3-CE97-4927-80CE-0820A83C1D54}" type="pres">
      <dgm:prSet presAssocID="{7AC095F4-6980-4F91-A844-DE2F4F79DE4F}" presName="padding1" presStyleCnt="0"/>
      <dgm:spPr/>
    </dgm:pt>
    <dgm:pt modelId="{315DF5F2-34BD-40D2-B2A0-0E74E7EAD449}" type="pres">
      <dgm:prSet presAssocID="{EB5BF3A4-CC27-4DBA-91E3-8F2B20DFF05F}" presName="linV" presStyleCnt="0"/>
      <dgm:spPr/>
    </dgm:pt>
    <dgm:pt modelId="{8CBB6A41-103D-4245-A73E-DAAA54AA2BED}" type="pres">
      <dgm:prSet presAssocID="{EB5BF3A4-CC27-4DBA-91E3-8F2B20DFF05F}" presName="spVertical1" presStyleCnt="0"/>
      <dgm:spPr/>
    </dgm:pt>
    <dgm:pt modelId="{60126A48-3DFC-4768-B841-A874180A6B5E}" type="pres">
      <dgm:prSet presAssocID="{EB5BF3A4-CC27-4DBA-91E3-8F2B20DFF05F}" presName="parTx" presStyleLbl="revTx" presStyleIdx="0" presStyleCnt="1" custLinFactNeighborX="-4212" custLinFactNeighborY="-2560">
        <dgm:presLayoutVars>
          <dgm:chMax val="0"/>
          <dgm:chPref val="0"/>
          <dgm:bulletEnabled val="1"/>
        </dgm:presLayoutVars>
      </dgm:prSet>
      <dgm:spPr/>
      <dgm:t>
        <a:bodyPr/>
        <a:lstStyle/>
        <a:p>
          <a:endParaRPr lang="zh-CN" altLang="en-US"/>
        </a:p>
      </dgm:t>
    </dgm:pt>
    <dgm:pt modelId="{20FAD38D-0548-4FA8-BC52-28CC4A013132}" type="pres">
      <dgm:prSet presAssocID="{EB5BF3A4-CC27-4DBA-91E3-8F2B20DFF05F}" presName="spVertical2" presStyleCnt="0"/>
      <dgm:spPr/>
    </dgm:pt>
    <dgm:pt modelId="{C1FBA1CD-81A5-467E-893C-63EC5D8BDA70}" type="pres">
      <dgm:prSet presAssocID="{EB5BF3A4-CC27-4DBA-91E3-8F2B20DFF05F}" presName="spVertical3" presStyleCnt="0"/>
      <dgm:spPr/>
    </dgm:pt>
    <dgm:pt modelId="{1EA1F3D7-C374-4675-BF9D-D7B925E936B7}" type="pres">
      <dgm:prSet presAssocID="{7AC095F4-6980-4F91-A844-DE2F4F79DE4F}" presName="padding2" presStyleCnt="0"/>
      <dgm:spPr/>
    </dgm:pt>
    <dgm:pt modelId="{45A3F024-7B23-436A-8A6B-42151B4D7B81}" type="pres">
      <dgm:prSet presAssocID="{7AC095F4-6980-4F91-A844-DE2F4F79DE4F}" presName="negArrow" presStyleCnt="0"/>
      <dgm:spPr/>
    </dgm:pt>
    <dgm:pt modelId="{1B60ACB5-542F-4705-99A0-D9122BC91A1B}" type="pres">
      <dgm:prSet presAssocID="{7AC095F4-6980-4F91-A844-DE2F4F79DE4F}" presName="backgroundArrow" presStyleLbl="node1" presStyleIdx="0" presStyleCnt="1"/>
      <dgm:spPr>
        <a:solidFill>
          <a:srgbClr val="00B0F0"/>
        </a:solidFill>
      </dgm:spPr>
    </dgm:pt>
  </dgm:ptLst>
  <dgm:cxnLst>
    <dgm:cxn modelId="{CFCAC252-0C27-4CF3-8746-6CCD452EAEE3}" srcId="{7AC095F4-6980-4F91-A844-DE2F4F79DE4F}" destId="{EB5BF3A4-CC27-4DBA-91E3-8F2B20DFF05F}" srcOrd="0" destOrd="0" parTransId="{F9790F63-8F6E-4966-9986-3E7DCC878184}" sibTransId="{0F68CC26-5AAE-455B-9473-CE40EB340888}"/>
    <dgm:cxn modelId="{D4915794-4FD7-42D0-921E-A115A6676F8B}" type="presOf" srcId="{7AC095F4-6980-4F91-A844-DE2F4F79DE4F}" destId="{BEF465E0-6561-443B-9F24-9DD8DEF357E6}" srcOrd="0" destOrd="0" presId="urn:microsoft.com/office/officeart/2005/8/layout/hProcess3"/>
    <dgm:cxn modelId="{0FDC6610-39FD-4BF6-AAC4-0F460522CF19}" type="presOf" srcId="{EB5BF3A4-CC27-4DBA-91E3-8F2B20DFF05F}" destId="{60126A48-3DFC-4768-B841-A874180A6B5E}" srcOrd="0" destOrd="0" presId="urn:microsoft.com/office/officeart/2005/8/layout/hProcess3"/>
    <dgm:cxn modelId="{A0D5A2F8-C967-41DF-9AB7-B40B4A49D342}" type="presParOf" srcId="{BEF465E0-6561-443B-9F24-9DD8DEF357E6}" destId="{981EDEF0-BF61-4E44-BD8A-507F7800B61E}" srcOrd="0" destOrd="0" presId="urn:microsoft.com/office/officeart/2005/8/layout/hProcess3"/>
    <dgm:cxn modelId="{537615C6-CFDD-4FA0-A1BC-EE3451832AC1}" type="presParOf" srcId="{BEF465E0-6561-443B-9F24-9DD8DEF357E6}" destId="{F37657DB-08D7-405D-8A0B-95839231AB02}" srcOrd="1" destOrd="0" presId="urn:microsoft.com/office/officeart/2005/8/layout/hProcess3"/>
    <dgm:cxn modelId="{695B785C-96EE-4B94-B375-F69B31E01667}" type="presParOf" srcId="{F37657DB-08D7-405D-8A0B-95839231AB02}" destId="{B37E4BB3-CE97-4927-80CE-0820A83C1D54}" srcOrd="0" destOrd="0" presId="urn:microsoft.com/office/officeart/2005/8/layout/hProcess3"/>
    <dgm:cxn modelId="{A6CA1A01-6777-45DE-8F9F-3108D42D3E48}" type="presParOf" srcId="{F37657DB-08D7-405D-8A0B-95839231AB02}" destId="{315DF5F2-34BD-40D2-B2A0-0E74E7EAD449}" srcOrd="1" destOrd="0" presId="urn:microsoft.com/office/officeart/2005/8/layout/hProcess3"/>
    <dgm:cxn modelId="{3CE9593A-4897-4CB8-A75D-62312E892531}" type="presParOf" srcId="{315DF5F2-34BD-40D2-B2A0-0E74E7EAD449}" destId="{8CBB6A41-103D-4245-A73E-DAAA54AA2BED}" srcOrd="0" destOrd="0" presId="urn:microsoft.com/office/officeart/2005/8/layout/hProcess3"/>
    <dgm:cxn modelId="{090C1561-CDEF-469C-A6E3-34CE7A5999CC}" type="presParOf" srcId="{315DF5F2-34BD-40D2-B2A0-0E74E7EAD449}" destId="{60126A48-3DFC-4768-B841-A874180A6B5E}" srcOrd="1" destOrd="0" presId="urn:microsoft.com/office/officeart/2005/8/layout/hProcess3"/>
    <dgm:cxn modelId="{13001DE7-9C84-4BDF-BB46-BAFB9A29F5B4}" type="presParOf" srcId="{315DF5F2-34BD-40D2-B2A0-0E74E7EAD449}" destId="{20FAD38D-0548-4FA8-BC52-28CC4A013132}" srcOrd="2" destOrd="0" presId="urn:microsoft.com/office/officeart/2005/8/layout/hProcess3"/>
    <dgm:cxn modelId="{982FB056-5128-4F90-BAEC-D9FEA4012E40}" type="presParOf" srcId="{315DF5F2-34BD-40D2-B2A0-0E74E7EAD449}" destId="{C1FBA1CD-81A5-467E-893C-63EC5D8BDA70}" srcOrd="3" destOrd="0" presId="urn:microsoft.com/office/officeart/2005/8/layout/hProcess3"/>
    <dgm:cxn modelId="{06F5582A-42A8-4AEF-9EBA-86944A2D44B9}" type="presParOf" srcId="{F37657DB-08D7-405D-8A0B-95839231AB02}" destId="{1EA1F3D7-C374-4675-BF9D-D7B925E936B7}" srcOrd="2" destOrd="0" presId="urn:microsoft.com/office/officeart/2005/8/layout/hProcess3"/>
    <dgm:cxn modelId="{E3878EE6-F156-4889-8C1D-F28900B0A867}" type="presParOf" srcId="{F37657DB-08D7-405D-8A0B-95839231AB02}" destId="{45A3F024-7B23-436A-8A6B-42151B4D7B81}" srcOrd="3" destOrd="0" presId="urn:microsoft.com/office/officeart/2005/8/layout/hProcess3"/>
    <dgm:cxn modelId="{20553C19-BC33-4D42-9422-B5E411878F94}" type="presParOf" srcId="{F37657DB-08D7-405D-8A0B-95839231AB02}" destId="{1B60ACB5-542F-4705-99A0-D9122BC91A1B}" srcOrd="4" destOrd="0" presId="urn:microsoft.com/office/officeart/2005/8/layout/h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76575" cy="511175"/>
          </a:xfrm>
          <a:prstGeom prst="rect">
            <a:avLst/>
          </a:prstGeom>
          <a:noFill/>
          <a:ln>
            <a:noFill/>
          </a:ln>
          <a:effectLst/>
          <a:extLst/>
        </p:spPr>
        <p:txBody>
          <a:bodyPr vert="horz" wrap="square" lIns="99038" tIns="49520" rIns="99038" bIns="49520" numCol="1" anchor="t" anchorCtr="0" compatLnSpc="1">
            <a:prstTxWarp prst="textNoShape">
              <a:avLst/>
            </a:prstTxWarp>
          </a:bodyPr>
          <a:lstStyle>
            <a:lvl1pPr algn="l" defTabSz="990600" eaLnBrk="1" hangingPunct="1">
              <a:defRPr sz="1300">
                <a:solidFill>
                  <a:schemeClr val="tx1"/>
                </a:solidFill>
                <a:latin typeface="Arial" panose="020B0604020202020204" pitchFamily="34" charset="0"/>
                <a:ea typeface="黑体" panose="02010609060101010101" pitchFamily="49" charset="-122"/>
              </a:defRPr>
            </a:lvl1pPr>
          </a:lstStyle>
          <a:p>
            <a:pPr>
              <a:defRPr/>
            </a:pPr>
            <a:endParaRPr lang="zh-CN" altLang="en-US" dirty="0"/>
          </a:p>
        </p:txBody>
      </p:sp>
      <p:sp>
        <p:nvSpPr>
          <p:cNvPr id="5123" name="Rectangle 3"/>
          <p:cNvSpPr>
            <a:spLocks noGrp="1" noChangeArrowheads="1"/>
          </p:cNvSpPr>
          <p:nvPr>
            <p:ph type="dt" idx="1"/>
          </p:nvPr>
        </p:nvSpPr>
        <p:spPr bwMode="auto">
          <a:xfrm>
            <a:off x="4021138" y="0"/>
            <a:ext cx="3076575" cy="511175"/>
          </a:xfrm>
          <a:prstGeom prst="rect">
            <a:avLst/>
          </a:prstGeom>
          <a:noFill/>
          <a:ln>
            <a:noFill/>
          </a:ln>
          <a:effectLst/>
          <a:extLst/>
        </p:spPr>
        <p:txBody>
          <a:bodyPr vert="horz" wrap="square" lIns="99038" tIns="49520" rIns="99038" bIns="49520" numCol="1" anchor="t" anchorCtr="0" compatLnSpc="1">
            <a:prstTxWarp prst="textNoShape">
              <a:avLst/>
            </a:prstTxWarp>
          </a:bodyPr>
          <a:lstStyle>
            <a:lvl1pPr algn="r" defTabSz="990600" eaLnBrk="1" hangingPunct="1">
              <a:defRPr sz="1300">
                <a:solidFill>
                  <a:schemeClr val="tx1"/>
                </a:solidFill>
                <a:latin typeface="Arial" panose="020B0604020202020204" pitchFamily="34" charset="0"/>
                <a:ea typeface="黑体" panose="02010609060101010101" pitchFamily="49" charset="-122"/>
              </a:defRPr>
            </a:lvl1pPr>
          </a:lstStyle>
          <a:p>
            <a:pPr>
              <a:defRPr/>
            </a:pPr>
            <a:endParaRPr lang="en-US" altLang="zh-CN" dirty="0"/>
          </a:p>
        </p:txBody>
      </p:sp>
      <p:sp>
        <p:nvSpPr>
          <p:cNvPr id="62468" name="Rectangle 4"/>
          <p:cNvSpPr>
            <a:spLocks noGrp="1" noRot="1" noChangeAspect="1" noChangeArrowheads="1"/>
          </p:cNvSpPr>
          <p:nvPr>
            <p:ph type="sldImg" idx="2"/>
          </p:nvPr>
        </p:nvSpPr>
        <p:spPr bwMode="auto">
          <a:xfrm>
            <a:off x="990600" y="768350"/>
            <a:ext cx="5118100" cy="3836988"/>
          </a:xfrm>
          <a:prstGeom prst="rect">
            <a:avLst/>
          </a:prstGeom>
          <a:noFill/>
          <a:ln w="9525">
            <a:noFill/>
            <a:miter lim="800000"/>
            <a:headEnd/>
            <a:tailEnd/>
          </a:ln>
        </p:spPr>
      </p:sp>
      <p:sp>
        <p:nvSpPr>
          <p:cNvPr id="5125" name="Rectangle 5"/>
          <p:cNvSpPr>
            <a:spLocks noGrp="1" noRot="1" noChangeArrowheads="1"/>
          </p:cNvSpPr>
          <p:nvPr>
            <p:ph type="body" sz="quarter" idx="3"/>
          </p:nvPr>
        </p:nvSpPr>
        <p:spPr bwMode="auto">
          <a:xfrm>
            <a:off x="709613" y="4860925"/>
            <a:ext cx="5680075" cy="4605338"/>
          </a:xfrm>
          <a:prstGeom prst="rect">
            <a:avLst/>
          </a:prstGeom>
          <a:noFill/>
          <a:ln>
            <a:noFill/>
          </a:ln>
          <a:effectLst/>
          <a:extLst/>
        </p:spPr>
        <p:txBody>
          <a:bodyPr vert="horz" wrap="square" lIns="99038" tIns="49520" rIns="99038" bIns="49520" numCol="1" anchor="ctr" anchorCtr="0" compatLnSpc="1">
            <a:prstTxWarp prst="textNoShape">
              <a:avLst/>
            </a:prstTxWarp>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
        <p:nvSpPr>
          <p:cNvPr id="5126" name="Rectangle 6"/>
          <p:cNvSpPr>
            <a:spLocks noGrp="1" noChangeArrowheads="1"/>
          </p:cNvSpPr>
          <p:nvPr>
            <p:ph type="ftr" sz="quarter" idx="4"/>
          </p:nvPr>
        </p:nvSpPr>
        <p:spPr bwMode="auto">
          <a:xfrm>
            <a:off x="0" y="9721850"/>
            <a:ext cx="3076575" cy="511175"/>
          </a:xfrm>
          <a:prstGeom prst="rect">
            <a:avLst/>
          </a:prstGeom>
          <a:noFill/>
          <a:ln>
            <a:noFill/>
          </a:ln>
          <a:effectLst/>
          <a:extLst/>
        </p:spPr>
        <p:txBody>
          <a:bodyPr vert="horz" wrap="square" lIns="99038" tIns="49520" rIns="99038" bIns="49520" numCol="1" anchor="b" anchorCtr="0" compatLnSpc="1">
            <a:prstTxWarp prst="textNoShape">
              <a:avLst/>
            </a:prstTxWarp>
          </a:bodyPr>
          <a:lstStyle>
            <a:lvl1pPr algn="l" defTabSz="990600" eaLnBrk="1" hangingPunct="1">
              <a:defRPr sz="1300">
                <a:solidFill>
                  <a:schemeClr val="tx1"/>
                </a:solidFill>
                <a:latin typeface="Arial" panose="020B0604020202020204" pitchFamily="34" charset="0"/>
                <a:ea typeface="黑体" panose="02010609060101010101" pitchFamily="49" charset="-122"/>
              </a:defRPr>
            </a:lvl1pPr>
          </a:lstStyle>
          <a:p>
            <a:pPr>
              <a:defRPr/>
            </a:pPr>
            <a:endParaRPr lang="en-US" altLang="zh-CN" dirty="0"/>
          </a:p>
        </p:txBody>
      </p:sp>
      <p:sp>
        <p:nvSpPr>
          <p:cNvPr id="5127" name="Rectangle 7"/>
          <p:cNvSpPr>
            <a:spLocks noGrp="1" noChangeArrowheads="1"/>
          </p:cNvSpPr>
          <p:nvPr>
            <p:ph type="sldNum" sz="quarter" idx="5"/>
          </p:nvPr>
        </p:nvSpPr>
        <p:spPr bwMode="auto">
          <a:xfrm>
            <a:off x="4021138" y="9721850"/>
            <a:ext cx="3076575" cy="511175"/>
          </a:xfrm>
          <a:prstGeom prst="rect">
            <a:avLst/>
          </a:prstGeom>
          <a:noFill/>
          <a:ln>
            <a:noFill/>
          </a:ln>
          <a:effectLst/>
          <a:extLst/>
        </p:spPr>
        <p:txBody>
          <a:bodyPr vert="horz" wrap="square" lIns="99038" tIns="49520" rIns="99038" bIns="49520" numCol="1" anchor="b" anchorCtr="0" compatLnSpc="1">
            <a:prstTxWarp prst="textNoShape">
              <a:avLst/>
            </a:prstTxWarp>
          </a:bodyPr>
          <a:lstStyle>
            <a:lvl1pPr algn="r" defTabSz="990600" eaLnBrk="1" hangingPunct="1">
              <a:defRPr sz="1300" smtClean="0">
                <a:solidFill>
                  <a:schemeClr val="tx1"/>
                </a:solidFill>
                <a:latin typeface="Arial" pitchFamily="34" charset="0"/>
                <a:ea typeface="黑体" panose="02010609060101010101" pitchFamily="49" charset="-122"/>
              </a:defRPr>
            </a:lvl1pPr>
          </a:lstStyle>
          <a:p>
            <a:pPr>
              <a:defRPr/>
            </a:pPr>
            <a:fld id="{70F2DDAF-01F5-4E7A-AF10-4EF4CC438AC1}" type="slidenum">
              <a:rPr lang="zh-CN" altLang="en-US" smtClean="0"/>
              <a:pPr>
                <a:defRPr/>
              </a:pPr>
              <a:t>‹#›</a:t>
            </a:fld>
            <a:endParaRPr lang="en-US" altLang="zh-CN" dirty="0"/>
          </a:p>
        </p:txBody>
      </p:sp>
    </p:spTree>
    <p:extLst>
      <p:ext uri="{BB962C8B-B14F-4D97-AF65-F5344CB8AC3E}">
        <p14:creationId xmlns:p14="http://schemas.microsoft.com/office/powerpoint/2010/main" val="31667966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992188" y="768350"/>
            <a:ext cx="5114925" cy="3836988"/>
          </a:xfrm>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在这梦幻的电磁世界里，可以创造出许许多多造福于人类的财富。如：………</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kumimoji="1" sz="4300" b="1">
                <a:solidFill>
                  <a:srgbClr val="CC3399"/>
                </a:solidFill>
                <a:latin typeface="Times New Roman" pitchFamily="18" charset="0"/>
                <a:ea typeface="宋体" pitchFamily="2" charset="-122"/>
              </a:defRPr>
            </a:lvl1pPr>
            <a:lvl2pPr marL="804763" indent="-309524" eaLnBrk="0" hangingPunct="0">
              <a:defRPr kumimoji="1" sz="4300" b="1">
                <a:solidFill>
                  <a:srgbClr val="CC3399"/>
                </a:solidFill>
                <a:latin typeface="Times New Roman" pitchFamily="18" charset="0"/>
                <a:ea typeface="宋体" pitchFamily="2" charset="-122"/>
              </a:defRPr>
            </a:lvl2pPr>
            <a:lvl3pPr marL="1238098" indent="-247620" eaLnBrk="0" hangingPunct="0">
              <a:defRPr kumimoji="1" sz="4300" b="1">
                <a:solidFill>
                  <a:srgbClr val="CC3399"/>
                </a:solidFill>
                <a:latin typeface="Times New Roman" pitchFamily="18" charset="0"/>
                <a:ea typeface="宋体" pitchFamily="2" charset="-122"/>
              </a:defRPr>
            </a:lvl3pPr>
            <a:lvl4pPr marL="1733337" indent="-247620" eaLnBrk="0" hangingPunct="0">
              <a:defRPr kumimoji="1" sz="4300" b="1">
                <a:solidFill>
                  <a:srgbClr val="CC3399"/>
                </a:solidFill>
                <a:latin typeface="Times New Roman" pitchFamily="18" charset="0"/>
                <a:ea typeface="宋体" pitchFamily="2" charset="-122"/>
              </a:defRPr>
            </a:lvl4pPr>
            <a:lvl5pPr marL="2228576" indent="-247620" eaLnBrk="0" hangingPunct="0">
              <a:defRPr kumimoji="1" sz="4300" b="1">
                <a:solidFill>
                  <a:srgbClr val="CC3399"/>
                </a:solidFill>
                <a:latin typeface="Times New Roman" pitchFamily="18" charset="0"/>
                <a:ea typeface="宋体" pitchFamily="2" charset="-122"/>
              </a:defRPr>
            </a:lvl5pPr>
            <a:lvl6pPr marL="2723815" indent="-247620" eaLnBrk="0" fontAlgn="base" hangingPunct="0">
              <a:spcBef>
                <a:spcPct val="0"/>
              </a:spcBef>
              <a:spcAft>
                <a:spcPct val="0"/>
              </a:spcAft>
              <a:defRPr kumimoji="1" sz="4300" b="1">
                <a:solidFill>
                  <a:srgbClr val="CC3399"/>
                </a:solidFill>
                <a:latin typeface="Times New Roman" pitchFamily="18" charset="0"/>
                <a:ea typeface="宋体" pitchFamily="2" charset="-122"/>
              </a:defRPr>
            </a:lvl6pPr>
            <a:lvl7pPr marL="3219054" indent="-247620" eaLnBrk="0" fontAlgn="base" hangingPunct="0">
              <a:spcBef>
                <a:spcPct val="0"/>
              </a:spcBef>
              <a:spcAft>
                <a:spcPct val="0"/>
              </a:spcAft>
              <a:defRPr kumimoji="1" sz="4300" b="1">
                <a:solidFill>
                  <a:srgbClr val="CC3399"/>
                </a:solidFill>
                <a:latin typeface="Times New Roman" pitchFamily="18" charset="0"/>
                <a:ea typeface="宋体" pitchFamily="2" charset="-122"/>
              </a:defRPr>
            </a:lvl7pPr>
            <a:lvl8pPr marL="3714293" indent="-247620" eaLnBrk="0" fontAlgn="base" hangingPunct="0">
              <a:spcBef>
                <a:spcPct val="0"/>
              </a:spcBef>
              <a:spcAft>
                <a:spcPct val="0"/>
              </a:spcAft>
              <a:defRPr kumimoji="1" sz="4300" b="1">
                <a:solidFill>
                  <a:srgbClr val="CC3399"/>
                </a:solidFill>
                <a:latin typeface="Times New Roman" pitchFamily="18" charset="0"/>
                <a:ea typeface="宋体" pitchFamily="2" charset="-122"/>
              </a:defRPr>
            </a:lvl8pPr>
            <a:lvl9pPr marL="4209532" indent="-247620" eaLnBrk="0" fontAlgn="base" hangingPunct="0">
              <a:spcBef>
                <a:spcPct val="0"/>
              </a:spcBef>
              <a:spcAft>
                <a:spcPct val="0"/>
              </a:spcAft>
              <a:defRPr kumimoji="1" sz="4300" b="1">
                <a:solidFill>
                  <a:srgbClr val="CC3399"/>
                </a:solidFill>
                <a:latin typeface="Times New Roman" pitchFamily="18" charset="0"/>
                <a:ea typeface="宋体" pitchFamily="2" charset="-122"/>
              </a:defRPr>
            </a:lvl9pPr>
          </a:lstStyle>
          <a:p>
            <a:pPr eaLnBrk="1" hangingPunct="1"/>
            <a:fld id="{BC1B2D36-54B1-4F16-9F8D-00CC5A129EAB}" type="slidenum">
              <a:rPr lang="zh-CN" altLang="en-US" sz="1300" b="0">
                <a:solidFill>
                  <a:schemeClr val="tx1"/>
                </a:solidFill>
                <a:ea typeface="黑体" panose="02010609060101010101" pitchFamily="49" charset="-122"/>
              </a:rPr>
              <a:pPr eaLnBrk="1" hangingPunct="1"/>
              <a:t>52</a:t>
            </a:fld>
            <a:endParaRPr lang="en-US" altLang="zh-CN" sz="1300" b="0" dirty="0">
              <a:solidFill>
                <a:schemeClr val="tx1"/>
              </a:solidFill>
              <a:ea typeface="黑体" panose="02010609060101010101" pitchFamily="49" charset="-122"/>
            </a:endParaRPr>
          </a:p>
        </p:txBody>
      </p:sp>
      <p:sp>
        <p:nvSpPr>
          <p:cNvPr id="72707"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72708"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a:spcBef>
                <a:spcPct val="50000"/>
              </a:spcBef>
            </a:pPr>
            <a:r>
              <a:rPr lang="en-US" altLang="zh-CN" sz="2600"/>
              <a:t> </a:t>
            </a:r>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kumimoji="1" sz="4300" b="1">
                <a:solidFill>
                  <a:srgbClr val="CC3399"/>
                </a:solidFill>
                <a:latin typeface="Times New Roman" pitchFamily="18" charset="0"/>
                <a:ea typeface="宋体" pitchFamily="2" charset="-122"/>
              </a:defRPr>
            </a:lvl1pPr>
            <a:lvl2pPr marL="804763" indent="-309524" eaLnBrk="0" hangingPunct="0">
              <a:defRPr kumimoji="1" sz="4300" b="1">
                <a:solidFill>
                  <a:srgbClr val="CC3399"/>
                </a:solidFill>
                <a:latin typeface="Times New Roman" pitchFamily="18" charset="0"/>
                <a:ea typeface="宋体" pitchFamily="2" charset="-122"/>
              </a:defRPr>
            </a:lvl2pPr>
            <a:lvl3pPr marL="1238098" indent="-247620" eaLnBrk="0" hangingPunct="0">
              <a:defRPr kumimoji="1" sz="4300" b="1">
                <a:solidFill>
                  <a:srgbClr val="CC3399"/>
                </a:solidFill>
                <a:latin typeface="Times New Roman" pitchFamily="18" charset="0"/>
                <a:ea typeface="宋体" pitchFamily="2" charset="-122"/>
              </a:defRPr>
            </a:lvl3pPr>
            <a:lvl4pPr marL="1733337" indent="-247620" eaLnBrk="0" hangingPunct="0">
              <a:defRPr kumimoji="1" sz="4300" b="1">
                <a:solidFill>
                  <a:srgbClr val="CC3399"/>
                </a:solidFill>
                <a:latin typeface="Times New Roman" pitchFamily="18" charset="0"/>
                <a:ea typeface="宋体" pitchFamily="2" charset="-122"/>
              </a:defRPr>
            </a:lvl4pPr>
            <a:lvl5pPr marL="2228576" indent="-247620" eaLnBrk="0" hangingPunct="0">
              <a:defRPr kumimoji="1" sz="4300" b="1">
                <a:solidFill>
                  <a:srgbClr val="CC3399"/>
                </a:solidFill>
                <a:latin typeface="Times New Roman" pitchFamily="18" charset="0"/>
                <a:ea typeface="宋体" pitchFamily="2" charset="-122"/>
              </a:defRPr>
            </a:lvl5pPr>
            <a:lvl6pPr marL="2723815" indent="-247620" eaLnBrk="0" fontAlgn="base" hangingPunct="0">
              <a:spcBef>
                <a:spcPct val="0"/>
              </a:spcBef>
              <a:spcAft>
                <a:spcPct val="0"/>
              </a:spcAft>
              <a:defRPr kumimoji="1" sz="4300" b="1">
                <a:solidFill>
                  <a:srgbClr val="CC3399"/>
                </a:solidFill>
                <a:latin typeface="Times New Roman" pitchFamily="18" charset="0"/>
                <a:ea typeface="宋体" pitchFamily="2" charset="-122"/>
              </a:defRPr>
            </a:lvl6pPr>
            <a:lvl7pPr marL="3219054" indent="-247620" eaLnBrk="0" fontAlgn="base" hangingPunct="0">
              <a:spcBef>
                <a:spcPct val="0"/>
              </a:spcBef>
              <a:spcAft>
                <a:spcPct val="0"/>
              </a:spcAft>
              <a:defRPr kumimoji="1" sz="4300" b="1">
                <a:solidFill>
                  <a:srgbClr val="CC3399"/>
                </a:solidFill>
                <a:latin typeface="Times New Roman" pitchFamily="18" charset="0"/>
                <a:ea typeface="宋体" pitchFamily="2" charset="-122"/>
              </a:defRPr>
            </a:lvl7pPr>
            <a:lvl8pPr marL="3714293" indent="-247620" eaLnBrk="0" fontAlgn="base" hangingPunct="0">
              <a:spcBef>
                <a:spcPct val="0"/>
              </a:spcBef>
              <a:spcAft>
                <a:spcPct val="0"/>
              </a:spcAft>
              <a:defRPr kumimoji="1" sz="4300" b="1">
                <a:solidFill>
                  <a:srgbClr val="CC3399"/>
                </a:solidFill>
                <a:latin typeface="Times New Roman" pitchFamily="18" charset="0"/>
                <a:ea typeface="宋体" pitchFamily="2" charset="-122"/>
              </a:defRPr>
            </a:lvl8pPr>
            <a:lvl9pPr marL="4209532" indent="-247620" eaLnBrk="0" fontAlgn="base" hangingPunct="0">
              <a:spcBef>
                <a:spcPct val="0"/>
              </a:spcBef>
              <a:spcAft>
                <a:spcPct val="0"/>
              </a:spcAft>
              <a:defRPr kumimoji="1" sz="4300" b="1">
                <a:solidFill>
                  <a:srgbClr val="CC3399"/>
                </a:solidFill>
                <a:latin typeface="Times New Roman" pitchFamily="18" charset="0"/>
                <a:ea typeface="宋体" pitchFamily="2" charset="-122"/>
              </a:defRPr>
            </a:lvl9pPr>
          </a:lstStyle>
          <a:p>
            <a:pPr eaLnBrk="1" hangingPunct="1"/>
            <a:fld id="{F9BB7396-937A-4276-BB31-627184324FF2}" type="slidenum">
              <a:rPr lang="zh-CN" altLang="en-US" sz="1300" b="0">
                <a:solidFill>
                  <a:schemeClr val="tx1"/>
                </a:solidFill>
                <a:ea typeface="黑体" panose="02010609060101010101" pitchFamily="49" charset="-122"/>
              </a:rPr>
              <a:pPr eaLnBrk="1" hangingPunct="1"/>
              <a:t>53</a:t>
            </a:fld>
            <a:endParaRPr lang="en-US" altLang="zh-CN" sz="1300" b="0" dirty="0">
              <a:solidFill>
                <a:schemeClr val="tx1"/>
              </a:solidFill>
              <a:ea typeface="黑体" panose="02010609060101010101" pitchFamily="49" charset="-122"/>
            </a:endParaRPr>
          </a:p>
        </p:txBody>
      </p:sp>
      <p:sp>
        <p:nvSpPr>
          <p:cNvPr id="73731"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7373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1828800"/>
            <a:ext cx="9009063" cy="1052513"/>
            <a:chOff x="0" y="0"/>
            <a:chExt cx="5675" cy="663"/>
          </a:xfrm>
        </p:grpSpPr>
        <p:grpSp>
          <p:nvGrpSpPr>
            <p:cNvPr id="5" name="Group 3"/>
            <p:cNvGrpSpPr>
              <a:grpSpLocks/>
            </p:cNvGrpSpPr>
            <p:nvPr/>
          </p:nvGrpSpPr>
          <p:grpSpPr bwMode="auto">
            <a:xfrm>
              <a:off x="183" y="68"/>
              <a:ext cx="449" cy="299"/>
              <a:chOff x="0" y="0"/>
              <a:chExt cx="624" cy="432"/>
            </a:xfrm>
          </p:grpSpPr>
          <p:sp>
            <p:nvSpPr>
              <p:cNvPr id="12" name="Rectangle 4"/>
              <p:cNvSpPr>
                <a:spLocks noChangeArrowheads="1"/>
              </p:cNvSpPr>
              <p:nvPr/>
            </p:nvSpPr>
            <p:spPr bwMode="auto">
              <a:xfrm>
                <a:off x="0" y="0"/>
                <a:ext cx="384" cy="432"/>
              </a:xfrm>
              <a:prstGeom prst="rect">
                <a:avLst/>
              </a:prstGeom>
              <a:solidFill>
                <a:schemeClr val="folHlink"/>
              </a:solidFill>
              <a:ln>
                <a:noFill/>
              </a:ln>
              <a:effectLst/>
              <a:extLst/>
            </p:spPr>
            <p:txBody>
              <a:bodyPr wrap="none" anchor="ctr"/>
              <a:lstStyle>
                <a:lvl1pPr algn="ctr">
                  <a:defRPr>
                    <a:solidFill>
                      <a:schemeClr val="tx2"/>
                    </a:solidFill>
                    <a:latin typeface="Tahoma" panose="020B0604030504040204" pitchFamily="34" charset="0"/>
                    <a:ea typeface="宋体" panose="02010600030101010101" pitchFamily="2" charset="-122"/>
                  </a:defRPr>
                </a:lvl1pPr>
                <a:lvl2pPr marL="742950" indent="-285750" algn="ctr">
                  <a:defRPr>
                    <a:solidFill>
                      <a:schemeClr val="tx2"/>
                    </a:solidFill>
                    <a:latin typeface="Tahoma" panose="020B0604030504040204" pitchFamily="34" charset="0"/>
                    <a:ea typeface="宋体" panose="02010600030101010101" pitchFamily="2" charset="-122"/>
                  </a:defRPr>
                </a:lvl2pPr>
                <a:lvl3pPr marL="1143000" indent="-228600" algn="ctr">
                  <a:defRPr>
                    <a:solidFill>
                      <a:schemeClr val="tx2"/>
                    </a:solidFill>
                    <a:latin typeface="Tahoma" panose="020B0604030504040204" pitchFamily="34" charset="0"/>
                    <a:ea typeface="宋体" panose="02010600030101010101" pitchFamily="2" charset="-122"/>
                  </a:defRPr>
                </a:lvl3pPr>
                <a:lvl4pPr marL="1600200" indent="-228600" algn="ctr">
                  <a:defRPr>
                    <a:solidFill>
                      <a:schemeClr val="tx2"/>
                    </a:solidFill>
                    <a:latin typeface="Tahoma" panose="020B0604030504040204" pitchFamily="34" charset="0"/>
                    <a:ea typeface="宋体" panose="02010600030101010101" pitchFamily="2" charset="-122"/>
                  </a:defRPr>
                </a:lvl4pPr>
                <a:lvl5pPr marL="2057400" indent="-228600" algn="ctr">
                  <a:defRPr>
                    <a:solidFill>
                      <a:schemeClr val="tx2"/>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9pPr>
              </a:lstStyle>
              <a:p>
                <a:pPr eaLnBrk="1" hangingPunct="1">
                  <a:defRPr/>
                </a:pPr>
                <a:endParaRPr lang="zh-CN" altLang="en-US" dirty="0" smtClean="0">
                  <a:ea typeface="黑体" panose="02010609060101010101" pitchFamily="49" charset="-122"/>
                </a:endParaRPr>
              </a:p>
            </p:txBody>
          </p:sp>
          <p:sp>
            <p:nvSpPr>
              <p:cNvPr id="13" name="Rectangle 5"/>
              <p:cNvSpPr>
                <a:spLocks noChangeArrowheads="1"/>
              </p:cNvSpPr>
              <p:nvPr/>
            </p:nvSpPr>
            <p:spPr bwMode="auto">
              <a:xfrm>
                <a:off x="336" y="0"/>
                <a:ext cx="288" cy="432"/>
              </a:xfrm>
              <a:prstGeom prst="rect">
                <a:avLst/>
              </a:prstGeom>
              <a:gradFill rotWithShape="0">
                <a:gsLst>
                  <a:gs pos="0">
                    <a:schemeClr val="folHlink"/>
                  </a:gs>
                  <a:gs pos="100000">
                    <a:schemeClr val="bg1"/>
                  </a:gs>
                </a:gsLst>
                <a:lin ang="0" scaled="1"/>
              </a:gradFill>
              <a:ln>
                <a:noFill/>
              </a:ln>
              <a:effectLst/>
              <a:extLst/>
            </p:spPr>
            <p:txBody>
              <a:bodyPr wrap="none" anchor="ctr"/>
              <a:lstStyle>
                <a:lvl1pPr algn="ctr">
                  <a:defRPr>
                    <a:solidFill>
                      <a:schemeClr val="tx2"/>
                    </a:solidFill>
                    <a:latin typeface="Tahoma" panose="020B0604030504040204" pitchFamily="34" charset="0"/>
                    <a:ea typeface="宋体" panose="02010600030101010101" pitchFamily="2" charset="-122"/>
                  </a:defRPr>
                </a:lvl1pPr>
                <a:lvl2pPr marL="742950" indent="-285750" algn="ctr">
                  <a:defRPr>
                    <a:solidFill>
                      <a:schemeClr val="tx2"/>
                    </a:solidFill>
                    <a:latin typeface="Tahoma" panose="020B0604030504040204" pitchFamily="34" charset="0"/>
                    <a:ea typeface="宋体" panose="02010600030101010101" pitchFamily="2" charset="-122"/>
                  </a:defRPr>
                </a:lvl2pPr>
                <a:lvl3pPr marL="1143000" indent="-228600" algn="ctr">
                  <a:defRPr>
                    <a:solidFill>
                      <a:schemeClr val="tx2"/>
                    </a:solidFill>
                    <a:latin typeface="Tahoma" panose="020B0604030504040204" pitchFamily="34" charset="0"/>
                    <a:ea typeface="宋体" panose="02010600030101010101" pitchFamily="2" charset="-122"/>
                  </a:defRPr>
                </a:lvl3pPr>
                <a:lvl4pPr marL="1600200" indent="-228600" algn="ctr">
                  <a:defRPr>
                    <a:solidFill>
                      <a:schemeClr val="tx2"/>
                    </a:solidFill>
                    <a:latin typeface="Tahoma" panose="020B0604030504040204" pitchFamily="34" charset="0"/>
                    <a:ea typeface="宋体" panose="02010600030101010101" pitchFamily="2" charset="-122"/>
                  </a:defRPr>
                </a:lvl4pPr>
                <a:lvl5pPr marL="2057400" indent="-228600" algn="ctr">
                  <a:defRPr>
                    <a:solidFill>
                      <a:schemeClr val="tx2"/>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9pPr>
              </a:lstStyle>
              <a:p>
                <a:pPr eaLnBrk="1" hangingPunct="1">
                  <a:defRPr/>
                </a:pPr>
                <a:endParaRPr lang="zh-CN" altLang="en-US" dirty="0" smtClean="0">
                  <a:ea typeface="黑体" panose="02010609060101010101" pitchFamily="49" charset="-122"/>
                </a:endParaRPr>
              </a:p>
            </p:txBody>
          </p:sp>
        </p:grpSp>
        <p:grpSp>
          <p:nvGrpSpPr>
            <p:cNvPr id="6" name="Group 6"/>
            <p:cNvGrpSpPr>
              <a:grpSpLocks/>
            </p:cNvGrpSpPr>
            <p:nvPr/>
          </p:nvGrpSpPr>
          <p:grpSpPr bwMode="auto">
            <a:xfrm>
              <a:off x="261" y="334"/>
              <a:ext cx="466" cy="299"/>
              <a:chOff x="0" y="0"/>
              <a:chExt cx="672" cy="432"/>
            </a:xfrm>
          </p:grpSpPr>
          <p:sp>
            <p:nvSpPr>
              <p:cNvPr id="10" name="Rectangle 7"/>
              <p:cNvSpPr>
                <a:spLocks noChangeArrowheads="1"/>
              </p:cNvSpPr>
              <p:nvPr/>
            </p:nvSpPr>
            <p:spPr bwMode="auto">
              <a:xfrm>
                <a:off x="0" y="0"/>
                <a:ext cx="384" cy="432"/>
              </a:xfrm>
              <a:prstGeom prst="rect">
                <a:avLst/>
              </a:prstGeom>
              <a:solidFill>
                <a:schemeClr val="accent2"/>
              </a:solidFill>
              <a:ln>
                <a:noFill/>
              </a:ln>
              <a:effectLst/>
              <a:extLst/>
            </p:spPr>
            <p:txBody>
              <a:bodyPr wrap="none" anchor="ctr"/>
              <a:lstStyle>
                <a:lvl1pPr algn="ctr">
                  <a:defRPr>
                    <a:solidFill>
                      <a:schemeClr val="tx2"/>
                    </a:solidFill>
                    <a:latin typeface="Tahoma" panose="020B0604030504040204" pitchFamily="34" charset="0"/>
                    <a:ea typeface="宋体" panose="02010600030101010101" pitchFamily="2" charset="-122"/>
                  </a:defRPr>
                </a:lvl1pPr>
                <a:lvl2pPr marL="742950" indent="-285750" algn="ctr">
                  <a:defRPr>
                    <a:solidFill>
                      <a:schemeClr val="tx2"/>
                    </a:solidFill>
                    <a:latin typeface="Tahoma" panose="020B0604030504040204" pitchFamily="34" charset="0"/>
                    <a:ea typeface="宋体" panose="02010600030101010101" pitchFamily="2" charset="-122"/>
                  </a:defRPr>
                </a:lvl2pPr>
                <a:lvl3pPr marL="1143000" indent="-228600" algn="ctr">
                  <a:defRPr>
                    <a:solidFill>
                      <a:schemeClr val="tx2"/>
                    </a:solidFill>
                    <a:latin typeface="Tahoma" panose="020B0604030504040204" pitchFamily="34" charset="0"/>
                    <a:ea typeface="宋体" panose="02010600030101010101" pitchFamily="2" charset="-122"/>
                  </a:defRPr>
                </a:lvl3pPr>
                <a:lvl4pPr marL="1600200" indent="-228600" algn="ctr">
                  <a:defRPr>
                    <a:solidFill>
                      <a:schemeClr val="tx2"/>
                    </a:solidFill>
                    <a:latin typeface="Tahoma" panose="020B0604030504040204" pitchFamily="34" charset="0"/>
                    <a:ea typeface="宋体" panose="02010600030101010101" pitchFamily="2" charset="-122"/>
                  </a:defRPr>
                </a:lvl4pPr>
                <a:lvl5pPr marL="2057400" indent="-228600" algn="ctr">
                  <a:defRPr>
                    <a:solidFill>
                      <a:schemeClr val="tx2"/>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9pPr>
              </a:lstStyle>
              <a:p>
                <a:pPr eaLnBrk="1" hangingPunct="1">
                  <a:defRPr/>
                </a:pPr>
                <a:endParaRPr lang="zh-CN" altLang="en-US" dirty="0" smtClean="0">
                  <a:ea typeface="黑体" panose="02010609060101010101" pitchFamily="49" charset="-122"/>
                </a:endParaRPr>
              </a:p>
            </p:txBody>
          </p:sp>
          <p:sp>
            <p:nvSpPr>
              <p:cNvPr id="11" name="Rectangle 8"/>
              <p:cNvSpPr>
                <a:spLocks noChangeArrowheads="1"/>
              </p:cNvSpPr>
              <p:nvPr/>
            </p:nvSpPr>
            <p:spPr bwMode="auto">
              <a:xfrm>
                <a:off x="337" y="0"/>
                <a:ext cx="335" cy="432"/>
              </a:xfrm>
              <a:prstGeom prst="rect">
                <a:avLst/>
              </a:prstGeom>
              <a:gradFill rotWithShape="0">
                <a:gsLst>
                  <a:gs pos="0">
                    <a:schemeClr val="accent2"/>
                  </a:gs>
                  <a:gs pos="100000">
                    <a:schemeClr val="bg1"/>
                  </a:gs>
                </a:gsLst>
                <a:lin ang="0" scaled="1"/>
              </a:gradFill>
              <a:ln>
                <a:noFill/>
              </a:ln>
              <a:effectLst/>
              <a:extLst/>
            </p:spPr>
            <p:txBody>
              <a:bodyPr wrap="none" anchor="ctr"/>
              <a:lstStyle>
                <a:lvl1pPr algn="ctr">
                  <a:defRPr>
                    <a:solidFill>
                      <a:schemeClr val="tx2"/>
                    </a:solidFill>
                    <a:latin typeface="Tahoma" panose="020B0604030504040204" pitchFamily="34" charset="0"/>
                    <a:ea typeface="宋体" panose="02010600030101010101" pitchFamily="2" charset="-122"/>
                  </a:defRPr>
                </a:lvl1pPr>
                <a:lvl2pPr marL="742950" indent="-285750" algn="ctr">
                  <a:defRPr>
                    <a:solidFill>
                      <a:schemeClr val="tx2"/>
                    </a:solidFill>
                    <a:latin typeface="Tahoma" panose="020B0604030504040204" pitchFamily="34" charset="0"/>
                    <a:ea typeface="宋体" panose="02010600030101010101" pitchFamily="2" charset="-122"/>
                  </a:defRPr>
                </a:lvl2pPr>
                <a:lvl3pPr marL="1143000" indent="-228600" algn="ctr">
                  <a:defRPr>
                    <a:solidFill>
                      <a:schemeClr val="tx2"/>
                    </a:solidFill>
                    <a:latin typeface="Tahoma" panose="020B0604030504040204" pitchFamily="34" charset="0"/>
                    <a:ea typeface="宋体" panose="02010600030101010101" pitchFamily="2" charset="-122"/>
                  </a:defRPr>
                </a:lvl3pPr>
                <a:lvl4pPr marL="1600200" indent="-228600" algn="ctr">
                  <a:defRPr>
                    <a:solidFill>
                      <a:schemeClr val="tx2"/>
                    </a:solidFill>
                    <a:latin typeface="Tahoma" panose="020B0604030504040204" pitchFamily="34" charset="0"/>
                    <a:ea typeface="宋体" panose="02010600030101010101" pitchFamily="2" charset="-122"/>
                  </a:defRPr>
                </a:lvl4pPr>
                <a:lvl5pPr marL="2057400" indent="-228600" algn="ctr">
                  <a:defRPr>
                    <a:solidFill>
                      <a:schemeClr val="tx2"/>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9pPr>
              </a:lstStyle>
              <a:p>
                <a:pPr eaLnBrk="1" hangingPunct="1">
                  <a:defRPr/>
                </a:pPr>
                <a:endParaRPr lang="zh-CN" altLang="en-US" dirty="0" smtClean="0">
                  <a:ea typeface="黑体" panose="02010609060101010101" pitchFamily="49" charset="-122"/>
                </a:endParaRPr>
              </a:p>
            </p:txBody>
          </p:sp>
        </p:grpSp>
        <p:sp>
          <p:nvSpPr>
            <p:cNvPr id="7" name="Rectangle 9"/>
            <p:cNvSpPr>
              <a:spLocks noChangeArrowheads="1"/>
            </p:cNvSpPr>
            <p:nvPr/>
          </p:nvSpPr>
          <p:spPr bwMode="auto">
            <a:xfrm>
              <a:off x="0" y="288"/>
              <a:ext cx="353" cy="266"/>
            </a:xfrm>
            <a:prstGeom prst="rect">
              <a:avLst/>
            </a:prstGeom>
            <a:gradFill rotWithShape="0">
              <a:gsLst>
                <a:gs pos="0">
                  <a:schemeClr val="bg1"/>
                </a:gs>
                <a:gs pos="100000">
                  <a:schemeClr val="hlink"/>
                </a:gs>
              </a:gsLst>
              <a:lin ang="18900000" scaled="1"/>
            </a:gradFill>
            <a:ln>
              <a:noFill/>
            </a:ln>
            <a:effectLst/>
            <a:extLst/>
          </p:spPr>
          <p:txBody>
            <a:bodyPr wrap="none" anchor="ctr"/>
            <a:lstStyle>
              <a:lvl1pPr algn="ctr">
                <a:defRPr>
                  <a:solidFill>
                    <a:schemeClr val="tx2"/>
                  </a:solidFill>
                  <a:latin typeface="Tahoma" panose="020B0604030504040204" pitchFamily="34" charset="0"/>
                  <a:ea typeface="宋体" panose="02010600030101010101" pitchFamily="2" charset="-122"/>
                </a:defRPr>
              </a:lvl1pPr>
              <a:lvl2pPr marL="742950" indent="-285750" algn="ctr">
                <a:defRPr>
                  <a:solidFill>
                    <a:schemeClr val="tx2"/>
                  </a:solidFill>
                  <a:latin typeface="Tahoma" panose="020B0604030504040204" pitchFamily="34" charset="0"/>
                  <a:ea typeface="宋体" panose="02010600030101010101" pitchFamily="2" charset="-122"/>
                </a:defRPr>
              </a:lvl2pPr>
              <a:lvl3pPr marL="1143000" indent="-228600" algn="ctr">
                <a:defRPr>
                  <a:solidFill>
                    <a:schemeClr val="tx2"/>
                  </a:solidFill>
                  <a:latin typeface="Tahoma" panose="020B0604030504040204" pitchFamily="34" charset="0"/>
                  <a:ea typeface="宋体" panose="02010600030101010101" pitchFamily="2" charset="-122"/>
                </a:defRPr>
              </a:lvl3pPr>
              <a:lvl4pPr marL="1600200" indent="-228600" algn="ctr">
                <a:defRPr>
                  <a:solidFill>
                    <a:schemeClr val="tx2"/>
                  </a:solidFill>
                  <a:latin typeface="Tahoma" panose="020B0604030504040204" pitchFamily="34" charset="0"/>
                  <a:ea typeface="宋体" panose="02010600030101010101" pitchFamily="2" charset="-122"/>
                </a:defRPr>
              </a:lvl4pPr>
              <a:lvl5pPr marL="2057400" indent="-228600" algn="ctr">
                <a:defRPr>
                  <a:solidFill>
                    <a:schemeClr val="tx2"/>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9pPr>
            </a:lstStyle>
            <a:p>
              <a:pPr eaLnBrk="1" hangingPunct="1">
                <a:defRPr/>
              </a:pPr>
              <a:endParaRPr lang="zh-CN" altLang="en-US" dirty="0" smtClean="0">
                <a:ea typeface="黑体" panose="02010609060101010101" pitchFamily="49" charset="-122"/>
              </a:endParaRPr>
            </a:p>
          </p:txBody>
        </p:sp>
        <p:sp>
          <p:nvSpPr>
            <p:cNvPr id="8" name="Rectangle 10"/>
            <p:cNvSpPr>
              <a:spLocks noChangeArrowheads="1"/>
            </p:cNvSpPr>
            <p:nvPr/>
          </p:nvSpPr>
          <p:spPr bwMode="auto">
            <a:xfrm>
              <a:off x="400" y="0"/>
              <a:ext cx="20" cy="663"/>
            </a:xfrm>
            <a:prstGeom prst="rect">
              <a:avLst/>
            </a:prstGeom>
            <a:solidFill>
              <a:schemeClr val="bg2"/>
            </a:solidFill>
            <a:ln>
              <a:noFill/>
            </a:ln>
            <a:effectLst/>
            <a:extLst/>
          </p:spPr>
          <p:txBody>
            <a:bodyPr wrap="none" anchor="ctr"/>
            <a:lstStyle>
              <a:lvl1pPr algn="ctr">
                <a:defRPr>
                  <a:solidFill>
                    <a:schemeClr val="tx2"/>
                  </a:solidFill>
                  <a:latin typeface="Tahoma" panose="020B0604030504040204" pitchFamily="34" charset="0"/>
                  <a:ea typeface="宋体" panose="02010600030101010101" pitchFamily="2" charset="-122"/>
                </a:defRPr>
              </a:lvl1pPr>
              <a:lvl2pPr marL="742950" indent="-285750" algn="ctr">
                <a:defRPr>
                  <a:solidFill>
                    <a:schemeClr val="tx2"/>
                  </a:solidFill>
                  <a:latin typeface="Tahoma" panose="020B0604030504040204" pitchFamily="34" charset="0"/>
                  <a:ea typeface="宋体" panose="02010600030101010101" pitchFamily="2" charset="-122"/>
                </a:defRPr>
              </a:lvl2pPr>
              <a:lvl3pPr marL="1143000" indent="-228600" algn="ctr">
                <a:defRPr>
                  <a:solidFill>
                    <a:schemeClr val="tx2"/>
                  </a:solidFill>
                  <a:latin typeface="Tahoma" panose="020B0604030504040204" pitchFamily="34" charset="0"/>
                  <a:ea typeface="宋体" panose="02010600030101010101" pitchFamily="2" charset="-122"/>
                </a:defRPr>
              </a:lvl3pPr>
              <a:lvl4pPr marL="1600200" indent="-228600" algn="ctr">
                <a:defRPr>
                  <a:solidFill>
                    <a:schemeClr val="tx2"/>
                  </a:solidFill>
                  <a:latin typeface="Tahoma" panose="020B0604030504040204" pitchFamily="34" charset="0"/>
                  <a:ea typeface="宋体" panose="02010600030101010101" pitchFamily="2" charset="-122"/>
                </a:defRPr>
              </a:lvl4pPr>
              <a:lvl5pPr marL="2057400" indent="-228600" algn="ctr">
                <a:defRPr>
                  <a:solidFill>
                    <a:schemeClr val="tx2"/>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9pPr>
            </a:lstStyle>
            <a:p>
              <a:pPr eaLnBrk="1" hangingPunct="1">
                <a:defRPr/>
              </a:pPr>
              <a:endParaRPr lang="zh-CN" altLang="en-US" dirty="0" smtClean="0">
                <a:ea typeface="黑体" panose="02010609060101010101" pitchFamily="49" charset="-122"/>
              </a:endParaRPr>
            </a:p>
          </p:txBody>
        </p:sp>
        <p:sp>
          <p:nvSpPr>
            <p:cNvPr id="9" name="Rectangle 11"/>
            <p:cNvSpPr>
              <a:spLocks noChangeArrowheads="1"/>
            </p:cNvSpPr>
            <p:nvPr/>
          </p:nvSpPr>
          <p:spPr bwMode="auto">
            <a:xfrm flipV="1">
              <a:off x="199" y="518"/>
              <a:ext cx="5476" cy="35"/>
            </a:xfrm>
            <a:prstGeom prst="rect">
              <a:avLst/>
            </a:prstGeom>
            <a:gradFill rotWithShape="0">
              <a:gsLst>
                <a:gs pos="0">
                  <a:schemeClr val="bg2"/>
                </a:gs>
                <a:gs pos="100000">
                  <a:schemeClr val="bg1"/>
                </a:gs>
              </a:gsLst>
              <a:lin ang="0" scaled="1"/>
            </a:gradFill>
            <a:ln>
              <a:noFill/>
            </a:ln>
            <a:effectLst/>
            <a:extLst/>
          </p:spPr>
          <p:txBody>
            <a:bodyPr wrap="none" anchor="ctr"/>
            <a:lstStyle>
              <a:lvl1pPr algn="ctr">
                <a:defRPr>
                  <a:solidFill>
                    <a:schemeClr val="tx2"/>
                  </a:solidFill>
                  <a:latin typeface="Tahoma" panose="020B0604030504040204" pitchFamily="34" charset="0"/>
                  <a:ea typeface="宋体" panose="02010600030101010101" pitchFamily="2" charset="-122"/>
                </a:defRPr>
              </a:lvl1pPr>
              <a:lvl2pPr marL="742950" indent="-285750" algn="ctr">
                <a:defRPr>
                  <a:solidFill>
                    <a:schemeClr val="tx2"/>
                  </a:solidFill>
                  <a:latin typeface="Tahoma" panose="020B0604030504040204" pitchFamily="34" charset="0"/>
                  <a:ea typeface="宋体" panose="02010600030101010101" pitchFamily="2" charset="-122"/>
                </a:defRPr>
              </a:lvl2pPr>
              <a:lvl3pPr marL="1143000" indent="-228600" algn="ctr">
                <a:defRPr>
                  <a:solidFill>
                    <a:schemeClr val="tx2"/>
                  </a:solidFill>
                  <a:latin typeface="Tahoma" panose="020B0604030504040204" pitchFamily="34" charset="0"/>
                  <a:ea typeface="宋体" panose="02010600030101010101" pitchFamily="2" charset="-122"/>
                </a:defRPr>
              </a:lvl3pPr>
              <a:lvl4pPr marL="1600200" indent="-228600" algn="ctr">
                <a:defRPr>
                  <a:solidFill>
                    <a:schemeClr val="tx2"/>
                  </a:solidFill>
                  <a:latin typeface="Tahoma" panose="020B0604030504040204" pitchFamily="34" charset="0"/>
                  <a:ea typeface="宋体" panose="02010600030101010101" pitchFamily="2" charset="-122"/>
                </a:defRPr>
              </a:lvl4pPr>
              <a:lvl5pPr marL="2057400" indent="-228600" algn="ctr">
                <a:defRPr>
                  <a:solidFill>
                    <a:schemeClr val="tx2"/>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9pPr>
            </a:lstStyle>
            <a:p>
              <a:pPr eaLnBrk="1" hangingPunct="1">
                <a:defRPr/>
              </a:pPr>
              <a:endParaRPr lang="zh-CN" altLang="en-US" dirty="0" smtClean="0">
                <a:ea typeface="黑体" panose="02010609060101010101" pitchFamily="49" charset="-122"/>
              </a:endParaRPr>
            </a:p>
          </p:txBody>
        </p:sp>
      </p:grpSp>
      <p:sp>
        <p:nvSpPr>
          <p:cNvPr id="2060" name="Rectangle 12"/>
          <p:cNvSpPr>
            <a:spLocks noGrp="1" noChangeArrowheads="1"/>
          </p:cNvSpPr>
          <p:nvPr>
            <p:ph type="ctrTitle"/>
          </p:nvPr>
        </p:nvSpPr>
        <p:spPr>
          <a:xfrm>
            <a:off x="990600" y="1371600"/>
            <a:ext cx="7772400" cy="1143000"/>
          </a:xfrm>
        </p:spPr>
        <p:txBody>
          <a:bodyPr/>
          <a:lstStyle>
            <a:lvl1pPr>
              <a:defRPr/>
            </a:lvl1pPr>
          </a:lstStyle>
          <a:p>
            <a:pPr lvl="0"/>
            <a:r>
              <a:rPr lang="zh-CN" altLang="en-US" noProof="0" smtClean="0"/>
              <a:t>单击此处编辑母版标题样式</a:t>
            </a:r>
          </a:p>
        </p:txBody>
      </p:sp>
      <p:sp>
        <p:nvSpPr>
          <p:cNvPr id="2061" name="Rectangle 13"/>
          <p:cNvSpPr>
            <a:spLocks noGrp="1" noChangeArrowheads="1"/>
          </p:cNvSpPr>
          <p:nvPr>
            <p:ph type="subTitle" idx="1"/>
          </p:nvPr>
        </p:nvSpPr>
        <p:spPr>
          <a:xfrm>
            <a:off x="1371600" y="3124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r>
              <a:rPr lang="en-US" altLang="zh-CN"/>
              <a:t> </a:t>
            </a:r>
          </a:p>
          <a:p>
            <a:pPr>
              <a:defRPr/>
            </a:pPr>
            <a:endParaRPr lang="zh-CN" altLang="en-US"/>
          </a:p>
        </p:txBody>
      </p:sp>
      <p:sp>
        <p:nvSpPr>
          <p:cNvPr id="15" name="Rectangle 15"/>
          <p:cNvSpPr>
            <a:spLocks noGrp="1" noChangeArrowheads="1"/>
          </p:cNvSpPr>
          <p:nvPr>
            <p:ph type="ftr" sz="quarter" idx="11"/>
          </p:nvPr>
        </p:nvSpPr>
        <p:spPr bwMode="auto">
          <a:xfrm>
            <a:off x="3048000" y="6248400"/>
            <a:ext cx="3048000" cy="457200"/>
          </a:xfrm>
          <a:prstGeom prst="rect">
            <a:avLst/>
          </a:prstGeom>
          <a:extLst/>
        </p:spPr>
        <p:txBody>
          <a:bodyPr vert="horz" wrap="square" lIns="91440" tIns="45720" rIns="91440" bIns="45720" numCol="1" anchor="b" anchorCtr="0" compatLnSpc="1">
            <a:prstTxWarp prst="textNoShape">
              <a:avLst/>
            </a:prstTxWarp>
          </a:bodyPr>
          <a:lstStyle>
            <a:lvl1pPr algn="ctr" eaLnBrk="1" hangingPunct="1">
              <a:spcBef>
                <a:spcPct val="20000"/>
              </a:spcBef>
              <a:buClr>
                <a:schemeClr val="folHlink"/>
              </a:buClr>
              <a:buSzPct val="60000"/>
              <a:buFont typeface="Wingdings" panose="05000000000000000000" pitchFamily="2" charset="2"/>
              <a:buNone/>
              <a:defRPr sz="1400">
                <a:solidFill>
                  <a:schemeClr val="bg2"/>
                </a:solidFill>
                <a:ea typeface="黑体" panose="02010609060101010101" pitchFamily="49" charset="-122"/>
              </a:defRPr>
            </a:lvl1pPr>
          </a:lstStyle>
          <a:p>
            <a:pPr>
              <a:defRPr/>
            </a:pPr>
            <a:r>
              <a:rPr lang="zh-CN" altLang="en-US" dirty="0" smtClean="0"/>
              <a:t>多谱信息处理技术重点实验室</a:t>
            </a:r>
            <a:endParaRPr lang="en-US" altLang="zh-CN" dirty="0"/>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1C30A36D-C52E-4E5A-BA4F-3985CA09782A}"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a:p>
            <a:pPr>
              <a:defRPr/>
            </a:pPr>
            <a:endParaRPr lang="zh-CN" altLang="en-US"/>
          </a:p>
        </p:txBody>
      </p:sp>
      <p:sp>
        <p:nvSpPr>
          <p:cNvPr id="5" name="Rectangle 7"/>
          <p:cNvSpPr>
            <a:spLocks noGrp="1" noChangeArrowheads="1"/>
          </p:cNvSpPr>
          <p:nvPr>
            <p:ph type="sldNum" sz="quarter" idx="11"/>
          </p:nvPr>
        </p:nvSpPr>
        <p:spPr>
          <a:ln/>
        </p:spPr>
        <p:txBody>
          <a:bodyPr/>
          <a:lstStyle>
            <a:lvl1pPr>
              <a:defRPr/>
            </a:lvl1pPr>
          </a:lstStyle>
          <a:p>
            <a:pPr>
              <a:defRPr/>
            </a:pPr>
            <a:fld id="{CCDE1631-9936-429F-A3F7-AD777AA913C0}"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2125" y="152400"/>
            <a:ext cx="21272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2400"/>
            <a:ext cx="6232525"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a:p>
            <a:pPr>
              <a:defRPr/>
            </a:pPr>
            <a:endParaRPr lang="zh-CN" altLang="en-US"/>
          </a:p>
        </p:txBody>
      </p:sp>
      <p:sp>
        <p:nvSpPr>
          <p:cNvPr id="5" name="Rectangle 7"/>
          <p:cNvSpPr>
            <a:spLocks noGrp="1" noChangeArrowheads="1"/>
          </p:cNvSpPr>
          <p:nvPr>
            <p:ph type="sldNum" sz="quarter" idx="11"/>
          </p:nvPr>
        </p:nvSpPr>
        <p:spPr>
          <a:ln/>
        </p:spPr>
        <p:txBody>
          <a:bodyPr/>
          <a:lstStyle>
            <a:lvl1pPr>
              <a:defRPr/>
            </a:lvl1pPr>
          </a:lstStyle>
          <a:p>
            <a:pPr>
              <a:defRPr/>
            </a:pPr>
            <a:fld id="{8145F2CC-F301-4E9B-8BC0-B7D06E172A03}"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a:p>
            <a:pPr>
              <a:defRPr/>
            </a:pPr>
            <a:endParaRPr lang="zh-CN" altLang="en-US"/>
          </a:p>
        </p:txBody>
      </p:sp>
      <p:sp>
        <p:nvSpPr>
          <p:cNvPr id="5" name="Rectangle 7"/>
          <p:cNvSpPr>
            <a:spLocks noGrp="1" noChangeArrowheads="1"/>
          </p:cNvSpPr>
          <p:nvPr>
            <p:ph type="sldNum" sz="quarter" idx="11"/>
          </p:nvPr>
        </p:nvSpPr>
        <p:spPr>
          <a:ln/>
        </p:spPr>
        <p:txBody>
          <a:bodyPr/>
          <a:lstStyle>
            <a:lvl1pPr>
              <a:defRPr/>
            </a:lvl1pPr>
          </a:lstStyle>
          <a:p>
            <a:pPr>
              <a:defRPr/>
            </a:pPr>
            <a:fld id="{CE1A3A14-BB79-46E0-A310-247B67FA7424}"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a:p>
            <a:pPr>
              <a:defRPr/>
            </a:pPr>
            <a:endParaRPr lang="zh-CN" altLang="en-US"/>
          </a:p>
        </p:txBody>
      </p:sp>
      <p:sp>
        <p:nvSpPr>
          <p:cNvPr id="5" name="Rectangle 7"/>
          <p:cNvSpPr>
            <a:spLocks noGrp="1" noChangeArrowheads="1"/>
          </p:cNvSpPr>
          <p:nvPr>
            <p:ph type="sldNum" sz="quarter" idx="11"/>
          </p:nvPr>
        </p:nvSpPr>
        <p:spPr>
          <a:ln/>
        </p:spPr>
        <p:txBody>
          <a:bodyPr/>
          <a:lstStyle>
            <a:lvl1pPr>
              <a:defRPr/>
            </a:lvl1pPr>
          </a:lstStyle>
          <a:p>
            <a:pPr>
              <a:defRPr/>
            </a:pPr>
            <a:fld id="{E4AC138F-353C-463B-8DB8-F7C314031841}"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90600"/>
            <a:ext cx="4179888" cy="5105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89488" y="990600"/>
            <a:ext cx="4179887" cy="5105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a:p>
            <a:pPr>
              <a:defRPr/>
            </a:pPr>
            <a:endParaRPr lang="zh-CN" altLang="en-US"/>
          </a:p>
        </p:txBody>
      </p:sp>
      <p:sp>
        <p:nvSpPr>
          <p:cNvPr id="6" name="Rectangle 7"/>
          <p:cNvSpPr>
            <a:spLocks noGrp="1" noChangeArrowheads="1"/>
          </p:cNvSpPr>
          <p:nvPr>
            <p:ph type="sldNum" sz="quarter" idx="11"/>
          </p:nvPr>
        </p:nvSpPr>
        <p:spPr>
          <a:ln/>
        </p:spPr>
        <p:txBody>
          <a:bodyPr/>
          <a:lstStyle>
            <a:lvl1pPr>
              <a:defRPr/>
            </a:lvl1pPr>
          </a:lstStyle>
          <a:p>
            <a:pPr>
              <a:defRPr/>
            </a:pPr>
            <a:fld id="{95EA3228-E30C-4022-952F-3A809B264747}"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a:p>
            <a:pPr>
              <a:defRPr/>
            </a:pPr>
            <a:endParaRPr lang="zh-CN" altLang="en-US"/>
          </a:p>
        </p:txBody>
      </p:sp>
      <p:sp>
        <p:nvSpPr>
          <p:cNvPr id="8" name="Rectangle 7"/>
          <p:cNvSpPr>
            <a:spLocks noGrp="1" noChangeArrowheads="1"/>
          </p:cNvSpPr>
          <p:nvPr>
            <p:ph type="sldNum" sz="quarter" idx="11"/>
          </p:nvPr>
        </p:nvSpPr>
        <p:spPr>
          <a:ln/>
        </p:spPr>
        <p:txBody>
          <a:bodyPr/>
          <a:lstStyle>
            <a:lvl1pPr>
              <a:defRPr/>
            </a:lvl1pPr>
          </a:lstStyle>
          <a:p>
            <a:pPr>
              <a:defRPr/>
            </a:pPr>
            <a:fld id="{35F9F0F5-B5B5-4A0D-A194-DB45CEF09D99}"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a:p>
            <a:pPr>
              <a:defRPr/>
            </a:pPr>
            <a:endParaRPr lang="zh-CN" altLang="en-US"/>
          </a:p>
        </p:txBody>
      </p:sp>
      <p:sp>
        <p:nvSpPr>
          <p:cNvPr id="4" name="Rectangle 7"/>
          <p:cNvSpPr>
            <a:spLocks noGrp="1" noChangeArrowheads="1"/>
          </p:cNvSpPr>
          <p:nvPr>
            <p:ph type="sldNum" sz="quarter" idx="11"/>
          </p:nvPr>
        </p:nvSpPr>
        <p:spPr>
          <a:ln/>
        </p:spPr>
        <p:txBody>
          <a:bodyPr/>
          <a:lstStyle>
            <a:lvl1pPr>
              <a:defRPr/>
            </a:lvl1pPr>
          </a:lstStyle>
          <a:p>
            <a:pPr>
              <a:defRPr/>
            </a:pPr>
            <a:fld id="{B5017F03-C2C4-4539-B028-DA168B15F90C}"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a:p>
            <a:pPr>
              <a:defRPr/>
            </a:pPr>
            <a:endParaRPr lang="zh-CN" altLang="en-US"/>
          </a:p>
        </p:txBody>
      </p:sp>
      <p:sp>
        <p:nvSpPr>
          <p:cNvPr id="3" name="Rectangle 7"/>
          <p:cNvSpPr>
            <a:spLocks noGrp="1" noChangeArrowheads="1"/>
          </p:cNvSpPr>
          <p:nvPr>
            <p:ph type="sldNum" sz="quarter" idx="11"/>
          </p:nvPr>
        </p:nvSpPr>
        <p:spPr>
          <a:ln/>
        </p:spPr>
        <p:txBody>
          <a:bodyPr/>
          <a:lstStyle>
            <a:lvl1pPr>
              <a:defRPr/>
            </a:lvl1pPr>
          </a:lstStyle>
          <a:p>
            <a:pPr>
              <a:defRPr/>
            </a:pPr>
            <a:fld id="{140C84EB-23F6-45B6-9841-2C448939567D}"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a:p>
            <a:pPr>
              <a:defRPr/>
            </a:pPr>
            <a:endParaRPr lang="zh-CN" altLang="en-US"/>
          </a:p>
        </p:txBody>
      </p:sp>
      <p:sp>
        <p:nvSpPr>
          <p:cNvPr id="6" name="Rectangle 7"/>
          <p:cNvSpPr>
            <a:spLocks noGrp="1" noChangeArrowheads="1"/>
          </p:cNvSpPr>
          <p:nvPr>
            <p:ph type="sldNum" sz="quarter" idx="11"/>
          </p:nvPr>
        </p:nvSpPr>
        <p:spPr>
          <a:ln/>
        </p:spPr>
        <p:txBody>
          <a:bodyPr/>
          <a:lstStyle>
            <a:lvl1pPr>
              <a:defRPr/>
            </a:lvl1pPr>
          </a:lstStyle>
          <a:p>
            <a:pPr>
              <a:defRPr/>
            </a:pPr>
            <a:fld id="{FB6AEBDF-5B69-4FDA-BC80-C265F914CDA7}"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a:p>
            <a:pPr>
              <a:defRPr/>
            </a:pPr>
            <a:endParaRPr lang="zh-CN" altLang="en-US"/>
          </a:p>
        </p:txBody>
      </p:sp>
      <p:sp>
        <p:nvSpPr>
          <p:cNvPr id="6" name="Rectangle 7"/>
          <p:cNvSpPr>
            <a:spLocks noGrp="1" noChangeArrowheads="1"/>
          </p:cNvSpPr>
          <p:nvPr>
            <p:ph type="sldNum" sz="quarter" idx="11"/>
          </p:nvPr>
        </p:nvSpPr>
        <p:spPr>
          <a:ln/>
        </p:spPr>
        <p:txBody>
          <a:bodyPr/>
          <a:lstStyle>
            <a:lvl1pPr>
              <a:defRPr/>
            </a:lvl1pPr>
          </a:lstStyle>
          <a:p>
            <a:pPr>
              <a:defRPr/>
            </a:pPr>
            <a:fld id="{B7BDB771-8F6A-4D64-B46F-2B603A3BD58A}"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762000" y="228600"/>
            <a:ext cx="328613" cy="474663"/>
          </a:xfrm>
          <a:prstGeom prst="rect">
            <a:avLst/>
          </a:prstGeom>
          <a:gradFill rotWithShape="0">
            <a:gsLst>
              <a:gs pos="0">
                <a:schemeClr val="accent2"/>
              </a:gs>
              <a:gs pos="100000">
                <a:schemeClr val="bg1"/>
              </a:gs>
            </a:gsLst>
            <a:lin ang="0" scaled="1"/>
          </a:gradFill>
          <a:ln>
            <a:noFill/>
          </a:ln>
          <a:effectLst/>
          <a:extLst/>
        </p:spPr>
        <p:txBody>
          <a:bodyPr wrap="none" anchor="ctr"/>
          <a:lstStyle>
            <a:lvl1pPr algn="ctr">
              <a:defRPr>
                <a:solidFill>
                  <a:schemeClr val="tx2"/>
                </a:solidFill>
                <a:latin typeface="Tahoma" panose="020B0604030504040204" pitchFamily="34" charset="0"/>
                <a:ea typeface="宋体" panose="02010600030101010101" pitchFamily="2" charset="-122"/>
              </a:defRPr>
            </a:lvl1pPr>
            <a:lvl2pPr marL="742950" indent="-285750" algn="ctr">
              <a:defRPr>
                <a:solidFill>
                  <a:schemeClr val="tx2"/>
                </a:solidFill>
                <a:latin typeface="Tahoma" panose="020B0604030504040204" pitchFamily="34" charset="0"/>
                <a:ea typeface="宋体" panose="02010600030101010101" pitchFamily="2" charset="-122"/>
              </a:defRPr>
            </a:lvl2pPr>
            <a:lvl3pPr marL="1143000" indent="-228600" algn="ctr">
              <a:defRPr>
                <a:solidFill>
                  <a:schemeClr val="tx2"/>
                </a:solidFill>
                <a:latin typeface="Tahoma" panose="020B0604030504040204" pitchFamily="34" charset="0"/>
                <a:ea typeface="宋体" panose="02010600030101010101" pitchFamily="2" charset="-122"/>
              </a:defRPr>
            </a:lvl3pPr>
            <a:lvl4pPr marL="1600200" indent="-228600" algn="ctr">
              <a:defRPr>
                <a:solidFill>
                  <a:schemeClr val="tx2"/>
                </a:solidFill>
                <a:latin typeface="Tahoma" panose="020B0604030504040204" pitchFamily="34" charset="0"/>
                <a:ea typeface="宋体" panose="02010600030101010101" pitchFamily="2" charset="-122"/>
              </a:defRPr>
            </a:lvl4pPr>
            <a:lvl5pPr marL="2057400" indent="-228600" algn="ctr">
              <a:defRPr>
                <a:solidFill>
                  <a:schemeClr val="tx2"/>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9pPr>
          </a:lstStyle>
          <a:p>
            <a:pPr eaLnBrk="1" hangingPunct="1">
              <a:defRPr/>
            </a:pPr>
            <a:endParaRPr lang="zh-CN" altLang="en-US" sz="2400" dirty="0" smtClean="0">
              <a:solidFill>
                <a:schemeClr val="tx1"/>
              </a:solidFill>
              <a:ea typeface="黑体" panose="02010609060101010101" pitchFamily="49" charset="-122"/>
            </a:endParaRPr>
          </a:p>
        </p:txBody>
      </p:sp>
      <p:sp>
        <p:nvSpPr>
          <p:cNvPr id="1027" name="Rectangle 3"/>
          <p:cNvSpPr>
            <a:spLocks noChangeArrowheads="1"/>
          </p:cNvSpPr>
          <p:nvPr/>
        </p:nvSpPr>
        <p:spPr bwMode="auto">
          <a:xfrm>
            <a:off x="458788" y="882650"/>
            <a:ext cx="8226425" cy="31750"/>
          </a:xfrm>
          <a:prstGeom prst="rect">
            <a:avLst/>
          </a:prstGeom>
          <a:gradFill rotWithShape="0">
            <a:gsLst>
              <a:gs pos="0">
                <a:schemeClr val="bg2"/>
              </a:gs>
              <a:gs pos="100000">
                <a:schemeClr val="bg1"/>
              </a:gs>
            </a:gsLst>
            <a:lin ang="0" scaled="1"/>
          </a:gradFill>
          <a:ln>
            <a:noFill/>
          </a:ln>
          <a:effectLst/>
          <a:extLst/>
        </p:spPr>
        <p:txBody>
          <a:bodyPr wrap="none" anchor="ctr"/>
          <a:lstStyle>
            <a:lvl1pPr algn="ctr">
              <a:defRPr>
                <a:solidFill>
                  <a:schemeClr val="tx2"/>
                </a:solidFill>
                <a:latin typeface="Tahoma" panose="020B0604030504040204" pitchFamily="34" charset="0"/>
                <a:ea typeface="宋体" panose="02010600030101010101" pitchFamily="2" charset="-122"/>
              </a:defRPr>
            </a:lvl1pPr>
            <a:lvl2pPr marL="742950" indent="-285750" algn="ctr">
              <a:defRPr>
                <a:solidFill>
                  <a:schemeClr val="tx2"/>
                </a:solidFill>
                <a:latin typeface="Tahoma" panose="020B0604030504040204" pitchFamily="34" charset="0"/>
                <a:ea typeface="宋体" panose="02010600030101010101" pitchFamily="2" charset="-122"/>
              </a:defRPr>
            </a:lvl2pPr>
            <a:lvl3pPr marL="1143000" indent="-228600" algn="ctr">
              <a:defRPr>
                <a:solidFill>
                  <a:schemeClr val="tx2"/>
                </a:solidFill>
                <a:latin typeface="Tahoma" panose="020B0604030504040204" pitchFamily="34" charset="0"/>
                <a:ea typeface="宋体" panose="02010600030101010101" pitchFamily="2" charset="-122"/>
              </a:defRPr>
            </a:lvl3pPr>
            <a:lvl4pPr marL="1600200" indent="-228600" algn="ctr">
              <a:defRPr>
                <a:solidFill>
                  <a:schemeClr val="tx2"/>
                </a:solidFill>
                <a:latin typeface="Tahoma" panose="020B0604030504040204" pitchFamily="34" charset="0"/>
                <a:ea typeface="宋体" panose="02010600030101010101" pitchFamily="2" charset="-122"/>
              </a:defRPr>
            </a:lvl4pPr>
            <a:lvl5pPr marL="2057400" indent="-228600" algn="ctr">
              <a:defRPr>
                <a:solidFill>
                  <a:schemeClr val="tx2"/>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9pPr>
          </a:lstStyle>
          <a:p>
            <a:pPr eaLnBrk="1" hangingPunct="1">
              <a:defRPr/>
            </a:pPr>
            <a:endParaRPr lang="zh-CN" altLang="en-US" sz="2400" dirty="0" smtClean="0">
              <a:solidFill>
                <a:schemeClr val="tx1"/>
              </a:solidFill>
              <a:ea typeface="黑体" panose="02010609060101010101" pitchFamily="49" charset="-122"/>
            </a:endParaRPr>
          </a:p>
        </p:txBody>
      </p:sp>
      <p:sp>
        <p:nvSpPr>
          <p:cNvPr id="9220" name="Rectangle 4"/>
          <p:cNvSpPr>
            <a:spLocks noGrp="1" noChangeArrowheads="1"/>
          </p:cNvSpPr>
          <p:nvPr>
            <p:ph type="title"/>
          </p:nvPr>
        </p:nvSpPr>
        <p:spPr bwMode="auto">
          <a:xfrm>
            <a:off x="1143000" y="152400"/>
            <a:ext cx="6149975" cy="6175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9221" name="Rectangle 5"/>
          <p:cNvSpPr>
            <a:spLocks noGrp="1" noChangeArrowheads="1"/>
          </p:cNvSpPr>
          <p:nvPr>
            <p:ph type="body" idx="1"/>
          </p:nvPr>
        </p:nvSpPr>
        <p:spPr bwMode="auto">
          <a:xfrm>
            <a:off x="457200" y="990600"/>
            <a:ext cx="8512175"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0" name="Rectangle 6"/>
          <p:cNvSpPr>
            <a:spLocks noGrp="1" noChangeArrowheads="1"/>
          </p:cNvSpPr>
          <p:nvPr>
            <p:ph type="dt" sz="half" idx="2"/>
          </p:nvPr>
        </p:nvSpPr>
        <p:spPr bwMode="auto">
          <a:xfrm>
            <a:off x="914400" y="6324600"/>
            <a:ext cx="19050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eaLnBrk="1" hangingPunct="1">
              <a:defRPr sz="1400">
                <a:solidFill>
                  <a:schemeClr val="tx1"/>
                </a:solidFill>
                <a:ea typeface="黑体" panose="02010609060101010101" pitchFamily="49" charset="-122"/>
              </a:defRPr>
            </a:lvl1pPr>
          </a:lstStyle>
          <a:p>
            <a:pPr>
              <a:defRPr/>
            </a:pPr>
            <a:endParaRPr lang="en-US" altLang="zh-CN" dirty="0" smtClean="0"/>
          </a:p>
          <a:p>
            <a:pPr>
              <a:defRPr/>
            </a:pPr>
            <a:endParaRPr lang="zh-CN" altLang="en-US" dirty="0"/>
          </a:p>
        </p:txBody>
      </p:sp>
      <p:sp>
        <p:nvSpPr>
          <p:cNvPr id="1031" name="Rectangle 7"/>
          <p:cNvSpPr>
            <a:spLocks noGrp="1" noChangeArrowheads="1"/>
          </p:cNvSpPr>
          <p:nvPr>
            <p:ph type="sldNum" sz="quarter" idx="4"/>
          </p:nvPr>
        </p:nvSpPr>
        <p:spPr bwMode="auto">
          <a:xfrm>
            <a:off x="7467600" y="6324600"/>
            <a:ext cx="12192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400" smtClean="0">
                <a:solidFill>
                  <a:schemeClr val="tx1"/>
                </a:solidFill>
                <a:ea typeface="黑体" panose="02010609060101010101" pitchFamily="49" charset="-122"/>
              </a:defRPr>
            </a:lvl1pPr>
          </a:lstStyle>
          <a:p>
            <a:pPr>
              <a:defRPr/>
            </a:pPr>
            <a:fld id="{8A321486-66BB-4CD5-875F-254B292F2501}" type="slidenum">
              <a:rPr lang="zh-CN" altLang="en-US" smtClean="0"/>
              <a:pPr>
                <a:defRPr/>
              </a:pPr>
              <a:t>‹#›</a:t>
            </a:fld>
            <a:endParaRPr lang="en-US" altLang="zh-CN" dirty="0"/>
          </a:p>
        </p:txBody>
      </p:sp>
      <p:sp>
        <p:nvSpPr>
          <p:cNvPr id="1032" name="Rectangle 8"/>
          <p:cNvSpPr>
            <a:spLocks noChangeArrowheads="1"/>
          </p:cNvSpPr>
          <p:nvPr/>
        </p:nvSpPr>
        <p:spPr bwMode="auto">
          <a:xfrm>
            <a:off x="4281488" y="3257550"/>
            <a:ext cx="9144000" cy="369332"/>
          </a:xfrm>
          <a:prstGeom prst="rect">
            <a:avLst/>
          </a:prstGeom>
          <a:noFill/>
          <a:ln>
            <a:noFill/>
          </a:ln>
          <a:effectLst/>
          <a:extLst/>
        </p:spPr>
        <p:txBody>
          <a:bodyPr>
            <a:spAutoFit/>
          </a:bodyPr>
          <a:lstStyle>
            <a:lvl1pPr algn="ctr">
              <a:defRPr>
                <a:solidFill>
                  <a:schemeClr val="tx2"/>
                </a:solidFill>
                <a:latin typeface="Tahoma" panose="020B0604030504040204" pitchFamily="34" charset="0"/>
                <a:ea typeface="宋体" panose="02010600030101010101" pitchFamily="2" charset="-122"/>
              </a:defRPr>
            </a:lvl1pPr>
            <a:lvl2pPr marL="742950" indent="-285750" algn="ctr">
              <a:defRPr>
                <a:solidFill>
                  <a:schemeClr val="tx2"/>
                </a:solidFill>
                <a:latin typeface="Tahoma" panose="020B0604030504040204" pitchFamily="34" charset="0"/>
                <a:ea typeface="宋体" panose="02010600030101010101" pitchFamily="2" charset="-122"/>
              </a:defRPr>
            </a:lvl2pPr>
            <a:lvl3pPr marL="1143000" indent="-228600" algn="ctr">
              <a:defRPr>
                <a:solidFill>
                  <a:schemeClr val="tx2"/>
                </a:solidFill>
                <a:latin typeface="Tahoma" panose="020B0604030504040204" pitchFamily="34" charset="0"/>
                <a:ea typeface="宋体" panose="02010600030101010101" pitchFamily="2" charset="-122"/>
              </a:defRPr>
            </a:lvl3pPr>
            <a:lvl4pPr marL="1600200" indent="-228600" algn="ctr">
              <a:defRPr>
                <a:solidFill>
                  <a:schemeClr val="tx2"/>
                </a:solidFill>
                <a:latin typeface="Tahoma" panose="020B0604030504040204" pitchFamily="34" charset="0"/>
                <a:ea typeface="宋体" panose="02010600030101010101" pitchFamily="2" charset="-122"/>
              </a:defRPr>
            </a:lvl4pPr>
            <a:lvl5pPr marL="2057400" indent="-228600" algn="ctr">
              <a:defRPr>
                <a:solidFill>
                  <a:schemeClr val="tx2"/>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2"/>
                </a:solidFill>
                <a:latin typeface="Tahoma" panose="020B0604030504040204" pitchFamily="34" charset="0"/>
                <a:ea typeface="宋体" panose="02010600030101010101" pitchFamily="2" charset="-122"/>
              </a:defRPr>
            </a:lvl9pPr>
          </a:lstStyle>
          <a:p>
            <a:pPr eaLnBrk="1" hangingPunct="1">
              <a:defRPr/>
            </a:pPr>
            <a:endParaRPr lang="zh-CN" altLang="en-US" dirty="0" smtClean="0">
              <a:ea typeface="黑体" panose="02010609060101010101" pitchFamily="49" charset="-122"/>
            </a:endParaRPr>
          </a:p>
        </p:txBody>
      </p:sp>
      <p:pic>
        <p:nvPicPr>
          <p:cNvPr id="9225" name="Picture 9" descr="hust图标"/>
          <p:cNvPicPr>
            <a:picLocks noChangeAspect="1" noChangeArrowheads="1"/>
          </p:cNvPicPr>
          <p:nvPr/>
        </p:nvPicPr>
        <p:blipFill>
          <a:blip r:embed="rId13" cstate="print"/>
          <a:srcRect/>
          <a:stretch>
            <a:fillRect/>
          </a:stretch>
        </p:blipFill>
        <p:spPr bwMode="auto">
          <a:xfrm>
            <a:off x="7956550" y="76200"/>
            <a:ext cx="1008063" cy="7715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17"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hdr="0" ftr="0" dt="0"/>
  <p:txStyles>
    <p:titleStyle>
      <a:lvl1pPr algn="l" rtl="0" eaLnBrk="0" fontAlgn="base" hangingPunct="0">
        <a:spcBef>
          <a:spcPct val="0"/>
        </a:spcBef>
        <a:spcAft>
          <a:spcPct val="0"/>
        </a:spcAft>
        <a:defRPr sz="3600" kern="1200">
          <a:solidFill>
            <a:schemeClr val="tx2"/>
          </a:solidFill>
          <a:latin typeface="+mj-lt"/>
          <a:ea typeface="黑体" panose="02010609060101010101" pitchFamily="49" charset="-122"/>
          <a:cs typeface="+mj-cs"/>
        </a:defRPr>
      </a:lvl1pPr>
      <a:lvl2pPr algn="l" rtl="0" eaLnBrk="0" fontAlgn="base" hangingPunct="0">
        <a:spcBef>
          <a:spcPct val="0"/>
        </a:spcBef>
        <a:spcAft>
          <a:spcPct val="0"/>
        </a:spcAft>
        <a:defRPr sz="36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36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36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36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36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36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36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36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kern="1200">
          <a:solidFill>
            <a:schemeClr val="tx1"/>
          </a:solidFill>
          <a:latin typeface="+mn-lt"/>
          <a:ea typeface="黑体" panose="02010609060101010101" pitchFamily="49" charset="-122"/>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400" kern="1200">
          <a:solidFill>
            <a:schemeClr val="tx1"/>
          </a:solidFill>
          <a:latin typeface="+mn-lt"/>
          <a:ea typeface="黑体" panose="02010609060101010101" pitchFamily="49" charset="-122"/>
          <a:cs typeface="+mn-cs"/>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000" kern="1200">
          <a:solidFill>
            <a:schemeClr val="tx1"/>
          </a:solidFill>
          <a:latin typeface="+mn-lt"/>
          <a:ea typeface="黑体" panose="02010609060101010101" pitchFamily="49" charset="-122"/>
          <a:cs typeface="+mn-cs"/>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ern="1200">
          <a:solidFill>
            <a:schemeClr val="tx1"/>
          </a:solidFill>
          <a:latin typeface="+mn-lt"/>
          <a:ea typeface="黑体" panose="02010609060101010101" pitchFamily="49" charset="-122"/>
          <a:cs typeface="+mn-cs"/>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ern="1200">
          <a:solidFill>
            <a:schemeClr val="tx1"/>
          </a:solidFill>
          <a:latin typeface="+mn-lt"/>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hyperlink" Target="https://www.baidu.com/s?wd=%E8%B5%AB%E5%85%B9&amp;tn=SE_PcZhidaonwhc_ngpagmjz&amp;rsv_dl=gh_pc_zhidao" TargetMode="External"/><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gif"/><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baike.baidu.com/pic/4/11457640942738222.jpg" TargetMode="External"/><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gi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0.png"/><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8.jpeg"/><Relationship Id="rId3" Type="http://schemas.openxmlformats.org/officeDocument/2006/relationships/image" Target="../media/image62.jpeg"/><Relationship Id="rId7" Type="http://schemas.openxmlformats.org/officeDocument/2006/relationships/oleObject" Target="../embeddings/oleObject2.bin"/><Relationship Id="rId12" Type="http://schemas.openxmlformats.org/officeDocument/2006/relationships/hyperlink" Target="http://www.ivsky.com/Photo/566/15202.html" TargetMode="Externa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65.jpeg"/><Relationship Id="rId11" Type="http://schemas.openxmlformats.org/officeDocument/2006/relationships/image" Target="../media/image67.jpeg"/><Relationship Id="rId5" Type="http://schemas.openxmlformats.org/officeDocument/2006/relationships/image" Target="../media/image64.jpeg"/><Relationship Id="rId10" Type="http://schemas.openxmlformats.org/officeDocument/2006/relationships/hyperlink" Target="http://www.21cstar.com/article/2008/0827/article_33472_2.html" TargetMode="External"/><Relationship Id="rId4" Type="http://schemas.openxmlformats.org/officeDocument/2006/relationships/image" Target="../media/image63.jpeg"/><Relationship Id="rId9" Type="http://schemas.openxmlformats.org/officeDocument/2006/relationships/image" Target="../media/image66.png"/><Relationship Id="rId14" Type="http://schemas.openxmlformats.org/officeDocument/2006/relationships/image" Target="../media/image69.jpe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hyperlink" Target="http://www.120890.cn/6.htm" TargetMode="External"/><Relationship Id="rId5" Type="http://schemas.openxmlformats.org/officeDocument/2006/relationships/image" Target="../media/image70.w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jpeg"/></Relationships>
</file>

<file path=ppt/slides/_rels/slide4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gif"/></Relationships>
</file>

<file path=ppt/slides/_rels/slide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49.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107.jpeg"/><Relationship Id="rId4" Type="http://schemas.openxmlformats.org/officeDocument/2006/relationships/image" Target="../media/image10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home.focus.cn/photoshow/721/1374616.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5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http://col.njtu.edu.cn/zskj/5019/EMF&amp;W/application/image/airplane.jpg" TargetMode="Externa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5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baike.baidu.com/view/1015.htm" TargetMode="External"/><Relationship Id="rId7" Type="http://schemas.openxmlformats.org/officeDocument/2006/relationships/image" Target="../media/image117.jpeg"/><Relationship Id="rId2" Type="http://schemas.openxmlformats.org/officeDocument/2006/relationships/hyperlink" Target="http://baike.baidu.com/view/1085369.htm" TargetMode="Externa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gif"/><Relationship Id="rId4" Type="http://schemas.openxmlformats.org/officeDocument/2006/relationships/image" Target="../media/image114.jpeg"/></Relationships>
</file>

<file path=ppt/slides/_rels/slide5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24.gif"/><Relationship Id="rId7" Type="http://schemas.openxmlformats.org/officeDocument/2006/relationships/diagramLayout" Target="../diagrams/layout1.xml"/><Relationship Id="rId2" Type="http://schemas.openxmlformats.org/officeDocument/2006/relationships/image" Target="../media/image123.gif"/><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27.emf"/><Relationship Id="rId5" Type="http://schemas.openxmlformats.org/officeDocument/2006/relationships/image" Target="../media/image126.emf"/><Relationship Id="rId10" Type="http://schemas.microsoft.com/office/2007/relationships/diagramDrawing" Target="../diagrams/drawing1.xml"/><Relationship Id="rId4" Type="http://schemas.openxmlformats.org/officeDocument/2006/relationships/image" Target="../media/image125.jpeg"/><Relationship Id="rId9" Type="http://schemas.openxmlformats.org/officeDocument/2006/relationships/diagramColors" Target="../diagrams/colors1.xml"/></Relationships>
</file>

<file path=ppt/slides/_rels/slide61.xml.rels><?xml version="1.0" encoding="UTF-8" standalone="yes"?>
<Relationships xmlns="http://schemas.openxmlformats.org/package/2006/relationships"><Relationship Id="rId8" Type="http://schemas.openxmlformats.org/officeDocument/2006/relationships/image" Target="../media/image134.gif"/><Relationship Id="rId3" Type="http://schemas.openxmlformats.org/officeDocument/2006/relationships/image" Target="../media/image129.gif"/><Relationship Id="rId7" Type="http://schemas.openxmlformats.org/officeDocument/2006/relationships/image" Target="../media/image133.gif"/><Relationship Id="rId2" Type="http://schemas.openxmlformats.org/officeDocument/2006/relationships/image" Target="../media/image128.gif"/><Relationship Id="rId1" Type="http://schemas.openxmlformats.org/officeDocument/2006/relationships/slideLayout" Target="../slideLayouts/slideLayout2.xml"/><Relationship Id="rId6" Type="http://schemas.openxmlformats.org/officeDocument/2006/relationships/image" Target="../media/image132.gif"/><Relationship Id="rId5" Type="http://schemas.openxmlformats.org/officeDocument/2006/relationships/image" Target="../media/image131.gif"/><Relationship Id="rId4" Type="http://schemas.openxmlformats.org/officeDocument/2006/relationships/image" Target="../media/image130.gif"/></Relationships>
</file>

<file path=ppt/slides/_rels/slide6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90600" y="381000"/>
            <a:ext cx="7772400" cy="2133600"/>
          </a:xfrm>
        </p:spPr>
        <p:txBody>
          <a:bodyPr/>
          <a:lstStyle/>
          <a:p>
            <a:pPr algn="ctr" eaLnBrk="1" hangingPunct="1"/>
            <a:r>
              <a:rPr lang="zh-CN" altLang="en-US" sz="4800" b="1" dirty="0" smtClean="0">
                <a:ea typeface="华文楷体" pitchFamily="2" charset="-122"/>
              </a:rPr>
              <a:t>电磁场与电磁波</a:t>
            </a:r>
          </a:p>
        </p:txBody>
      </p:sp>
      <p:sp>
        <p:nvSpPr>
          <p:cNvPr id="13315" name="Rectangle 3"/>
          <p:cNvSpPr>
            <a:spLocks noGrp="1" noChangeArrowheads="1"/>
          </p:cNvSpPr>
          <p:nvPr>
            <p:ph type="subTitle" idx="1"/>
          </p:nvPr>
        </p:nvSpPr>
        <p:spPr>
          <a:xfrm>
            <a:off x="838200" y="2971800"/>
            <a:ext cx="7848600" cy="2057400"/>
          </a:xfrm>
        </p:spPr>
        <p:txBody>
          <a:bodyPr/>
          <a:lstStyle/>
          <a:p>
            <a:pPr algn="l" eaLnBrk="1" hangingPunct="1"/>
            <a:r>
              <a:rPr lang="zh-CN" altLang="en-US" b="1" dirty="0" smtClean="0">
                <a:latin typeface="华文楷体" pitchFamily="2" charset="-122"/>
                <a:ea typeface="华文楷体" pitchFamily="2" charset="-122"/>
              </a:rPr>
              <a:t>                              华中科技大学</a:t>
            </a:r>
          </a:p>
          <a:p>
            <a:pPr algn="l" eaLnBrk="1" hangingPunct="1"/>
            <a:r>
              <a:rPr lang="zh-CN" altLang="en-US" b="1" dirty="0" smtClean="0">
                <a:latin typeface="华文楷体" pitchFamily="2" charset="-122"/>
                <a:ea typeface="华文楷体" pitchFamily="2" charset="-122"/>
              </a:rPr>
              <a:t>         电子信息与通信学院   电子工程系</a:t>
            </a:r>
            <a:endParaRPr lang="en-US" altLang="zh-CN" b="1" dirty="0" smtClean="0">
              <a:latin typeface="华文楷体" pitchFamily="2" charset="-122"/>
              <a:ea typeface="华文楷体" pitchFamily="2" charset="-122"/>
            </a:endParaRPr>
          </a:p>
          <a:p>
            <a:pPr eaLnBrk="1" hangingPunct="1"/>
            <a:r>
              <a:rPr lang="en-US" altLang="zh-CN" sz="1800" b="1" dirty="0" smtClean="0"/>
              <a:t>School </a:t>
            </a:r>
            <a:r>
              <a:rPr lang="en-US" altLang="zh-CN" sz="1800" b="1" dirty="0"/>
              <a:t>of Electronic Information and Communications</a:t>
            </a:r>
            <a:endParaRPr lang="en-US" altLang="zh-CN" sz="1800" dirty="0"/>
          </a:p>
          <a:p>
            <a:pPr eaLnBrk="1" hangingPunct="1"/>
            <a:r>
              <a:rPr lang="en-US" altLang="zh-CN" sz="1800" b="1" dirty="0" err="1"/>
              <a:t>Huazhong</a:t>
            </a:r>
            <a:r>
              <a:rPr lang="en-US" altLang="zh-CN" sz="1800" b="1" dirty="0"/>
              <a:t> University of Science and Technology (HUST</a:t>
            </a:r>
            <a:r>
              <a:rPr lang="en-US" altLang="zh-CN" sz="1800" b="1" dirty="0" smtClean="0"/>
              <a:t>)</a:t>
            </a:r>
          </a:p>
          <a:p>
            <a:pPr eaLnBrk="1" hangingPunct="1"/>
            <a:endParaRPr lang="en-US" altLang="zh-CN" sz="1800" b="1" dirty="0" smtClean="0"/>
          </a:p>
          <a:p>
            <a:pPr eaLnBrk="1" hangingPunct="1"/>
            <a:r>
              <a:rPr lang="zh-CN" altLang="en-US" sz="1800" b="1" dirty="0" smtClean="0"/>
              <a:t>教师</a:t>
            </a:r>
            <a:r>
              <a:rPr lang="zh-CN" altLang="en-US" sz="1800" b="1" dirty="0"/>
              <a:t>：李青侠</a:t>
            </a:r>
            <a:r>
              <a:rPr lang="en-US" altLang="zh-CN" sz="1800" b="1" dirty="0"/>
              <a:t>(</a:t>
            </a:r>
            <a:r>
              <a:rPr lang="en-US" altLang="zh-CN" sz="1800" b="1" dirty="0" err="1"/>
              <a:t>Qingxia</a:t>
            </a:r>
            <a:r>
              <a:rPr lang="en-US" altLang="zh-CN" sz="1800" b="1" dirty="0"/>
              <a:t> Li)</a:t>
            </a:r>
            <a:r>
              <a:rPr lang="zh-CN" altLang="en-US" sz="1800" b="1" dirty="0"/>
              <a:t>、靳榕</a:t>
            </a:r>
            <a:endParaRPr lang="en-US" altLang="zh-CN" sz="1800" b="1" dirty="0"/>
          </a:p>
          <a:p>
            <a:pPr eaLnBrk="1" hangingPunct="1"/>
            <a:endParaRPr lang="en-US" altLang="zh-CN" sz="1800" b="1" dirty="0"/>
          </a:p>
          <a:p>
            <a:pPr algn="l" eaLnBrk="1" hangingPunct="1"/>
            <a:r>
              <a:rPr lang="zh-CN" altLang="en-US" b="1" dirty="0" smtClean="0">
                <a:latin typeface="Times New Roman" pitchFamily="18" charset="0"/>
                <a:ea typeface="楷体" pitchFamily="49" charset="-122"/>
              </a:rPr>
              <a:t>                                  </a:t>
            </a:r>
            <a:r>
              <a:rPr lang="en-US" altLang="zh-CN" sz="2400" b="1" dirty="0" smtClean="0">
                <a:latin typeface="Times New Roman" pitchFamily="18" charset="0"/>
                <a:ea typeface="楷体" pitchFamily="49" charset="-122"/>
              </a:rPr>
              <a:t>2018.10.19.</a:t>
            </a:r>
          </a:p>
        </p:txBody>
      </p:sp>
      <p:pic>
        <p:nvPicPr>
          <p:cNvPr id="13317" name="Picture 5" descr="hust图标"/>
          <p:cNvPicPr>
            <a:picLocks noChangeAspect="1" noChangeArrowheads="1"/>
          </p:cNvPicPr>
          <p:nvPr/>
        </p:nvPicPr>
        <p:blipFill>
          <a:blip r:embed="rId2"/>
          <a:srcRect/>
          <a:stretch>
            <a:fillRect/>
          </a:stretch>
        </p:blipFill>
        <p:spPr bwMode="auto">
          <a:xfrm>
            <a:off x="7239000" y="98425"/>
            <a:ext cx="1524000" cy="1166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电磁学发展简史</a:t>
            </a:r>
            <a:endParaRPr lang="zh-CN" altLang="en-US" dirty="0"/>
          </a:p>
        </p:txBody>
      </p:sp>
      <p:sp>
        <p:nvSpPr>
          <p:cNvPr id="3" name="内容占位符 2"/>
          <p:cNvSpPr>
            <a:spLocks noGrp="1"/>
          </p:cNvSpPr>
          <p:nvPr>
            <p:ph idx="1"/>
          </p:nvPr>
        </p:nvSpPr>
        <p:spPr/>
        <p:txBody>
          <a:bodyPr/>
          <a:lstStyle/>
          <a:p>
            <a:pPr marL="857250" indent="-857250">
              <a:buClr>
                <a:srgbClr val="00B0F0"/>
              </a:buClr>
              <a:buSzPct val="100000"/>
              <a:buNone/>
            </a:pPr>
            <a:r>
              <a:rPr lang="zh-CN" altLang="en-US" sz="3600" b="1" dirty="0" smtClean="0">
                <a:solidFill>
                  <a:srgbClr val="00B0F0"/>
                </a:solidFill>
                <a:ea typeface="隶书" pitchFamily="49" charset="-122"/>
              </a:rPr>
              <a:t>欧姆定律</a:t>
            </a:r>
            <a:endParaRPr lang="en-US" altLang="zh-CN" sz="3600" b="1" dirty="0" smtClean="0">
              <a:solidFill>
                <a:srgbClr val="00B0F0"/>
              </a:solidFill>
              <a:ea typeface="隶书" pitchFamily="49" charset="-122"/>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10</a:t>
            </a:fld>
            <a:endParaRPr lang="en-US" altLang="zh-CN"/>
          </a:p>
        </p:txBody>
      </p:sp>
      <p:sp>
        <p:nvSpPr>
          <p:cNvPr id="5" name="矩形 4"/>
          <p:cNvSpPr/>
          <p:nvPr/>
        </p:nvSpPr>
        <p:spPr>
          <a:xfrm>
            <a:off x="304800" y="1600200"/>
            <a:ext cx="6019800" cy="2308324"/>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欧姆（</a:t>
            </a:r>
            <a:r>
              <a:rPr lang="en-US" altLang="zh-CN" sz="2400" dirty="0" smtClean="0">
                <a:solidFill>
                  <a:schemeClr val="tx1"/>
                </a:solidFill>
                <a:latin typeface="+mn-lt"/>
                <a:ea typeface="黑体" panose="02010609060101010101" pitchFamily="49" charset="-122"/>
              </a:rPr>
              <a:t>1787-1854</a:t>
            </a:r>
            <a:r>
              <a:rPr lang="zh-CN" altLang="en-US" sz="2400" dirty="0" smtClean="0">
                <a:solidFill>
                  <a:schemeClr val="tx1"/>
                </a:solidFill>
                <a:latin typeface="+mn-lt"/>
                <a:ea typeface="黑体" panose="02010609060101010101" pitchFamily="49" charset="-122"/>
              </a:rPr>
              <a:t>），德国人</a:t>
            </a:r>
            <a:r>
              <a:rPr lang="zh-CN" altLang="en-US" sz="2400" dirty="0">
                <a:solidFill>
                  <a:schemeClr val="tx1"/>
                </a:solidFill>
                <a:latin typeface="+mn-lt"/>
                <a:ea typeface="黑体" panose="02010609060101010101" pitchFamily="49" charset="-122"/>
              </a:rPr>
              <a:t>。</a:t>
            </a:r>
            <a:r>
              <a:rPr lang="zh-CN" altLang="en-US" sz="2400" dirty="0" smtClean="0">
                <a:solidFill>
                  <a:schemeClr val="tx1"/>
                </a:solidFill>
                <a:latin typeface="+mn-lt"/>
                <a:ea typeface="黑体" panose="02010609060101010101" pitchFamily="49" charset="-122"/>
              </a:rPr>
              <a:t>在傅立叶的热传导理论的启发下进行的电学研究。他将付里叶在热学中提出的热流、热阻，类比电学中的</a:t>
            </a:r>
            <a:r>
              <a:rPr lang="zh-CN" altLang="en-US" sz="2400" b="1" dirty="0">
                <a:solidFill>
                  <a:srgbClr val="6600FF"/>
                </a:solidFill>
                <a:ea typeface="黑体" panose="02010609060101010101" pitchFamily="49" charset="-122"/>
              </a:rPr>
              <a:t>电流</a:t>
            </a:r>
            <a:r>
              <a:rPr lang="zh-CN" altLang="en-US" sz="2400" dirty="0" smtClean="0">
                <a:solidFill>
                  <a:schemeClr val="tx1"/>
                </a:solidFill>
                <a:latin typeface="+mn-lt"/>
                <a:ea typeface="黑体" panose="02010609060101010101" pitchFamily="49" charset="-122"/>
              </a:rPr>
              <a:t>、</a:t>
            </a:r>
            <a:r>
              <a:rPr lang="zh-CN" altLang="en-US" sz="2400" b="1" dirty="0">
                <a:solidFill>
                  <a:srgbClr val="6600FF"/>
                </a:solidFill>
                <a:ea typeface="黑体" panose="02010609060101010101" pitchFamily="49" charset="-122"/>
              </a:rPr>
              <a:t>电阻</a:t>
            </a:r>
            <a:r>
              <a:rPr lang="zh-CN" altLang="en-US" sz="2400" dirty="0">
                <a:solidFill>
                  <a:schemeClr val="tx1"/>
                </a:solidFill>
                <a:latin typeface="+mn-lt"/>
                <a:ea typeface="黑体" panose="02010609060101010101" pitchFamily="49" charset="-122"/>
              </a:rPr>
              <a:t>，</a:t>
            </a:r>
            <a:r>
              <a:rPr lang="zh-CN" altLang="en-US" sz="2400" dirty="0" smtClean="0">
                <a:solidFill>
                  <a:schemeClr val="tx1"/>
                </a:solidFill>
                <a:latin typeface="+mn-lt"/>
                <a:ea typeface="黑体" panose="02010609060101010101" pitchFamily="49" charset="-122"/>
              </a:rPr>
              <a:t>温度差类比电势差。认为导线中两点之间的电流也许正比于这两点间的某种推动力之差。</a:t>
            </a:r>
            <a:endParaRPr lang="zh-CN" altLang="en-US" sz="2400" dirty="0">
              <a:solidFill>
                <a:schemeClr val="tx1"/>
              </a:solidFill>
              <a:latin typeface="+mn-lt"/>
              <a:ea typeface="黑体" panose="02010609060101010101" pitchFamily="49" charset="-122"/>
            </a:endParaRPr>
          </a:p>
        </p:txBody>
      </p:sp>
      <p:sp>
        <p:nvSpPr>
          <p:cNvPr id="7" name="矩形 6"/>
          <p:cNvSpPr/>
          <p:nvPr/>
        </p:nvSpPr>
        <p:spPr>
          <a:xfrm>
            <a:off x="304800" y="3962400"/>
            <a:ext cx="6019800" cy="2308324"/>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欧姆通过实验验证，在</a:t>
            </a:r>
            <a:r>
              <a:rPr lang="en-US" altLang="zh-CN" sz="2400" dirty="0" smtClean="0">
                <a:solidFill>
                  <a:schemeClr val="tx1"/>
                </a:solidFill>
                <a:latin typeface="+mn-lt"/>
                <a:ea typeface="黑体" panose="02010609060101010101" pitchFamily="49" charset="-122"/>
              </a:rPr>
              <a:t>1826</a:t>
            </a:r>
            <a:r>
              <a:rPr lang="zh-CN" altLang="en-US" sz="2400" dirty="0" smtClean="0">
                <a:solidFill>
                  <a:schemeClr val="tx1"/>
                </a:solidFill>
                <a:latin typeface="+mn-lt"/>
                <a:ea typeface="黑体" panose="02010609060101010101" pitchFamily="49" charset="-122"/>
              </a:rPr>
              <a:t>年发现了</a:t>
            </a:r>
            <a:r>
              <a:rPr lang="zh-CN" altLang="en-US" sz="2400" b="1" dirty="0">
                <a:solidFill>
                  <a:srgbClr val="6600FF"/>
                </a:solidFill>
                <a:ea typeface="黑体" panose="02010609060101010101" pitchFamily="49" charset="-122"/>
              </a:rPr>
              <a:t>欧姆定律</a:t>
            </a:r>
            <a:r>
              <a:rPr lang="en-US" altLang="zh-CN" sz="2400" b="1" dirty="0">
                <a:solidFill>
                  <a:srgbClr val="6600FF"/>
                </a:solidFill>
                <a:ea typeface="黑体" panose="02010609060101010101" pitchFamily="49" charset="-122"/>
              </a:rPr>
              <a:t>——</a:t>
            </a:r>
            <a:r>
              <a:rPr lang="zh-CN" altLang="en-US" sz="2400" b="1" dirty="0">
                <a:solidFill>
                  <a:srgbClr val="6600FF"/>
                </a:solidFill>
                <a:ea typeface="黑体" panose="02010609060101010101" pitchFamily="49" charset="-122"/>
              </a:rPr>
              <a:t>在同一电路中，通过某段导体的电流跟这段导体两端的电压成正比，跟这段导体的电阻成反比。</a:t>
            </a:r>
            <a:r>
              <a:rPr lang="zh-CN" altLang="en-US" sz="2400" dirty="0" smtClean="0">
                <a:solidFill>
                  <a:schemeClr val="tx1"/>
                </a:solidFill>
                <a:latin typeface="+mn-lt"/>
                <a:ea typeface="黑体" panose="02010609060101010101" pitchFamily="49" charset="-122"/>
              </a:rPr>
              <a:t>使与电流相关的物理量可以测定和推出。人们为纪念他，将</a:t>
            </a:r>
            <a:r>
              <a:rPr lang="zh-CN" altLang="en-US" sz="2400" b="1" dirty="0">
                <a:solidFill>
                  <a:srgbClr val="6600FF"/>
                </a:solidFill>
                <a:ea typeface="黑体" panose="02010609060101010101" pitchFamily="49" charset="-122"/>
              </a:rPr>
              <a:t>电阻的单位定为“欧姆”</a:t>
            </a:r>
            <a:endParaRPr lang="en-US" altLang="zh-CN" sz="2400" b="1" dirty="0">
              <a:solidFill>
                <a:srgbClr val="6600FF"/>
              </a:solidFill>
              <a:ea typeface="黑体" panose="02010609060101010101" pitchFamily="49" charset="-122"/>
            </a:endParaRPr>
          </a:p>
        </p:txBody>
      </p:sp>
      <p:pic>
        <p:nvPicPr>
          <p:cNvPr id="102402" name="Picture 2"/>
          <p:cNvPicPr>
            <a:picLocks noChangeAspect="1" noChangeArrowheads="1"/>
          </p:cNvPicPr>
          <p:nvPr/>
        </p:nvPicPr>
        <p:blipFill>
          <a:blip r:embed="rId2"/>
          <a:srcRect/>
          <a:stretch>
            <a:fillRect/>
          </a:stretch>
        </p:blipFill>
        <p:spPr bwMode="auto">
          <a:xfrm>
            <a:off x="6705600" y="1066800"/>
            <a:ext cx="2152650" cy="2809875"/>
          </a:xfrm>
          <a:prstGeom prst="rect">
            <a:avLst/>
          </a:prstGeom>
          <a:noFill/>
          <a:ln w="9525">
            <a:noFill/>
            <a:miter lim="800000"/>
            <a:headEnd/>
            <a:tailEnd/>
          </a:ln>
          <a:effectLst/>
        </p:spPr>
      </p:pic>
      <p:pic>
        <p:nvPicPr>
          <p:cNvPr id="102404" name="Picture 4" descr="http://b.hiphotos.baidu.com/baike/c0%3Dbaike92%2C5%2C5%2C92%2C30/sign=d47e74563bf33a878a600848a7357b5d/9e3df8dcd100baa1cc56b0dd4610b912c8fc2e59.jpg"/>
          <p:cNvPicPr>
            <a:picLocks noChangeAspect="1" noChangeArrowheads="1"/>
          </p:cNvPicPr>
          <p:nvPr/>
        </p:nvPicPr>
        <p:blipFill>
          <a:blip r:embed="rId3"/>
          <a:srcRect/>
          <a:stretch>
            <a:fillRect/>
          </a:stretch>
        </p:blipFill>
        <p:spPr bwMode="auto">
          <a:xfrm>
            <a:off x="6629400" y="4343400"/>
            <a:ext cx="2387601" cy="17907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电磁学发展简史</a:t>
            </a:r>
            <a:endParaRPr lang="zh-CN" altLang="en-US" dirty="0"/>
          </a:p>
        </p:txBody>
      </p:sp>
      <p:sp>
        <p:nvSpPr>
          <p:cNvPr id="3" name="内容占位符 2"/>
          <p:cNvSpPr>
            <a:spLocks noGrp="1"/>
          </p:cNvSpPr>
          <p:nvPr>
            <p:ph idx="1"/>
          </p:nvPr>
        </p:nvSpPr>
        <p:spPr>
          <a:xfrm>
            <a:off x="457200" y="990600"/>
            <a:ext cx="8512175" cy="685800"/>
          </a:xfrm>
        </p:spPr>
        <p:txBody>
          <a:bodyPr/>
          <a:lstStyle/>
          <a:p>
            <a:pPr marL="857250" indent="-857250">
              <a:buClr>
                <a:srgbClr val="00B0F0"/>
              </a:buClr>
              <a:buSzPct val="100000"/>
              <a:buFont typeface="+mj-ea"/>
              <a:buAutoNum type="ea1JpnChsDbPeriod" startAt="3"/>
            </a:pPr>
            <a:r>
              <a:rPr lang="zh-CN" altLang="en-US" sz="3600" b="1" dirty="0" smtClean="0">
                <a:solidFill>
                  <a:srgbClr val="00B0F0"/>
                </a:solidFill>
                <a:ea typeface="隶书" pitchFamily="49" charset="-122"/>
              </a:rPr>
              <a:t>电生磁</a:t>
            </a:r>
            <a:endParaRPr lang="en-US" altLang="zh-CN" sz="3600" b="1" dirty="0" smtClean="0">
              <a:solidFill>
                <a:srgbClr val="00B0F0"/>
              </a:solidFill>
              <a:ea typeface="隶书" pitchFamily="49" charset="-122"/>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11</a:t>
            </a:fld>
            <a:endParaRPr lang="en-US" altLang="zh-CN"/>
          </a:p>
        </p:txBody>
      </p:sp>
      <p:sp>
        <p:nvSpPr>
          <p:cNvPr id="5" name="矩形 4"/>
          <p:cNvSpPr/>
          <p:nvPr/>
        </p:nvSpPr>
        <p:spPr>
          <a:xfrm>
            <a:off x="304800" y="2826603"/>
            <a:ext cx="8610600" cy="830997"/>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400" dirty="0" smtClean="0">
                <a:solidFill>
                  <a:schemeClr val="tx1"/>
                </a:solidFill>
                <a:latin typeface="+mn-lt"/>
                <a:ea typeface="黑体" panose="02010609060101010101" pitchFamily="49" charset="-122"/>
              </a:rPr>
              <a:t>17</a:t>
            </a:r>
            <a:r>
              <a:rPr lang="zh-CN" altLang="en-US" sz="2400" dirty="0" smtClean="0">
                <a:solidFill>
                  <a:schemeClr val="tx1"/>
                </a:solidFill>
                <a:latin typeface="+mn-lt"/>
                <a:ea typeface="黑体" panose="02010609060101010101" pitchFamily="49" charset="-122"/>
              </a:rPr>
              <a:t>世纪初，吉尔伯特断言，他们之间没有因果关系。库仑也持相同观点。</a:t>
            </a:r>
            <a:endParaRPr lang="zh-CN" altLang="en-US" sz="2400" dirty="0">
              <a:solidFill>
                <a:schemeClr val="tx1"/>
              </a:solidFill>
              <a:latin typeface="+mn-lt"/>
              <a:ea typeface="黑体" panose="02010609060101010101" pitchFamily="49" charset="-122"/>
            </a:endParaRPr>
          </a:p>
        </p:txBody>
      </p:sp>
      <p:sp>
        <p:nvSpPr>
          <p:cNvPr id="12" name="矩形 11"/>
          <p:cNvSpPr/>
          <p:nvPr/>
        </p:nvSpPr>
        <p:spPr>
          <a:xfrm>
            <a:off x="304800" y="1600200"/>
            <a:ext cx="8077200" cy="1200329"/>
          </a:xfrm>
          <a:prstGeom prst="rect">
            <a:avLst/>
          </a:prstGeom>
        </p:spPr>
        <p:txBody>
          <a:bodyPr wrap="square">
            <a:spAutoFit/>
          </a:bodyPr>
          <a:lstStyle/>
          <a:p>
            <a:pPr marL="342900" indent="-342900">
              <a:spcBef>
                <a:spcPct val="20000"/>
              </a:spcBef>
              <a:buClr>
                <a:srgbClr val="0000FF"/>
              </a:buClr>
              <a:buSzPct val="100000"/>
              <a:buFont typeface="Wingdings" pitchFamily="2" charset="2"/>
              <a:buChar char="n"/>
            </a:pPr>
            <a:r>
              <a:rPr kumimoji="1" lang="zh-CN" altLang="en-US" sz="2400" b="1" dirty="0" smtClean="0">
                <a:ea typeface="黑体" panose="02010609060101010101" pitchFamily="49" charset="-122"/>
              </a:rPr>
              <a:t>自吉尔伯特开始以来的二百多年，电和磁一直是毫无关系的两门学科，围绕电与磁寻找自然现象之间的联系，成为一种潮流。</a:t>
            </a:r>
            <a:endParaRPr kumimoji="1" lang="zh-CN" altLang="en-US" sz="2400" b="1" dirty="0">
              <a:ea typeface="黑体" panose="02010609060101010101" pitchFamily="49" charset="-122"/>
            </a:endParaRPr>
          </a:p>
        </p:txBody>
      </p:sp>
      <p:grpSp>
        <p:nvGrpSpPr>
          <p:cNvPr id="16" name="组合 15"/>
          <p:cNvGrpSpPr/>
          <p:nvPr/>
        </p:nvGrpSpPr>
        <p:grpSpPr>
          <a:xfrm>
            <a:off x="304800" y="3276600"/>
            <a:ext cx="8839200" cy="3581400"/>
            <a:chOff x="304800" y="3276600"/>
            <a:chExt cx="8839200" cy="3581400"/>
          </a:xfrm>
        </p:grpSpPr>
        <p:sp>
          <p:nvSpPr>
            <p:cNvPr id="13" name="矩形 12"/>
            <p:cNvSpPr/>
            <p:nvPr/>
          </p:nvSpPr>
          <p:spPr>
            <a:xfrm>
              <a:off x="304800" y="5181600"/>
              <a:ext cx="6019800" cy="156966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rgbClr val="FF0000"/>
                  </a:solidFill>
                  <a:latin typeface="+mn-lt"/>
                  <a:ea typeface="黑体" panose="02010609060101010101" pitchFamily="49" charset="-122"/>
                </a:rPr>
                <a:t>电流的磁效应</a:t>
              </a:r>
              <a:r>
                <a:rPr lang="zh-CN" altLang="en-US" sz="2400" dirty="0" smtClean="0">
                  <a:solidFill>
                    <a:schemeClr val="tx1"/>
                  </a:solidFill>
                  <a:latin typeface="+mn-lt"/>
                  <a:ea typeface="黑体" panose="02010609060101010101" pitchFamily="49" charset="-122"/>
                </a:rPr>
                <a:t>的发现，建立了电与磁的联系，</a:t>
              </a:r>
              <a:r>
                <a:rPr lang="zh-CN" altLang="en-US" sz="2400" b="1" dirty="0">
                  <a:ea typeface="黑体" panose="02010609060101010101" pitchFamily="49" charset="-122"/>
                </a:rPr>
                <a:t>开辟了物理学的新领域──电磁学</a:t>
              </a:r>
              <a:r>
                <a:rPr lang="zh-CN" altLang="en-US" sz="2400" dirty="0" smtClean="0">
                  <a:solidFill>
                    <a:schemeClr val="tx1"/>
                  </a:solidFill>
                  <a:latin typeface="+mn-lt"/>
                  <a:ea typeface="黑体" panose="02010609060101010101" pitchFamily="49" charset="-122"/>
                </a:rPr>
                <a:t>。为了纪念他，</a:t>
              </a:r>
              <a:r>
                <a:rPr lang="en-US" altLang="zh-CN" sz="2400" dirty="0" smtClean="0">
                  <a:solidFill>
                    <a:schemeClr val="tx1"/>
                  </a:solidFill>
                  <a:latin typeface="+mn-lt"/>
                  <a:ea typeface="黑体" panose="02010609060101010101" pitchFamily="49" charset="-122"/>
                </a:rPr>
                <a:t>1934</a:t>
              </a:r>
              <a:r>
                <a:rPr lang="zh-CN" altLang="en-US" sz="2400" dirty="0" smtClean="0">
                  <a:solidFill>
                    <a:schemeClr val="tx1"/>
                  </a:solidFill>
                  <a:latin typeface="+mn-lt"/>
                  <a:ea typeface="黑体" panose="02010609060101010101" pitchFamily="49" charset="-122"/>
                </a:rPr>
                <a:t>年起，</a:t>
              </a:r>
              <a:r>
                <a:rPr lang="zh-CN" altLang="en-US" sz="2400" b="1" dirty="0">
                  <a:solidFill>
                    <a:srgbClr val="6600FF"/>
                  </a:solidFill>
                  <a:ea typeface="黑体" panose="02010609060101010101" pitchFamily="49" charset="-122"/>
                </a:rPr>
                <a:t>磁场强度单位命名为‘奥斯特’</a:t>
              </a:r>
            </a:p>
          </p:txBody>
        </p:sp>
        <p:grpSp>
          <p:nvGrpSpPr>
            <p:cNvPr id="15" name="组合 14"/>
            <p:cNvGrpSpPr/>
            <p:nvPr/>
          </p:nvGrpSpPr>
          <p:grpSpPr>
            <a:xfrm>
              <a:off x="304800" y="3276600"/>
              <a:ext cx="8677275" cy="2221054"/>
              <a:chOff x="304800" y="3276600"/>
              <a:chExt cx="8677275" cy="2221054"/>
            </a:xfrm>
          </p:grpSpPr>
          <p:sp>
            <p:nvSpPr>
              <p:cNvPr id="11" name="矩形 10"/>
              <p:cNvSpPr/>
              <p:nvPr/>
            </p:nvSpPr>
            <p:spPr>
              <a:xfrm>
                <a:off x="304800" y="3657600"/>
                <a:ext cx="6019800" cy="156966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奥斯特（</a:t>
                </a:r>
                <a:r>
                  <a:rPr lang="en-US" altLang="zh-CN" sz="2400" dirty="0" smtClean="0">
                    <a:solidFill>
                      <a:schemeClr val="tx1"/>
                    </a:solidFill>
                    <a:latin typeface="+mn-lt"/>
                    <a:ea typeface="黑体" panose="02010609060101010101" pitchFamily="49" charset="-122"/>
                  </a:rPr>
                  <a:t>1777-1851</a:t>
                </a:r>
                <a:r>
                  <a:rPr lang="zh-CN" altLang="en-US" sz="2400" dirty="0" smtClean="0">
                    <a:solidFill>
                      <a:schemeClr val="tx1"/>
                    </a:solidFill>
                    <a:latin typeface="+mn-lt"/>
                    <a:ea typeface="黑体" panose="02010609060101010101" pitchFamily="49" charset="-122"/>
                  </a:rPr>
                  <a:t>），丹麦人。经过大量实验，</a:t>
                </a:r>
                <a:r>
                  <a:rPr lang="en-US" altLang="zh-CN" sz="2400" dirty="0" smtClean="0">
                    <a:solidFill>
                      <a:schemeClr val="tx1"/>
                    </a:solidFill>
                    <a:latin typeface="+mn-lt"/>
                    <a:ea typeface="黑体" panose="02010609060101010101" pitchFamily="49" charset="-122"/>
                  </a:rPr>
                  <a:t>1820</a:t>
                </a:r>
                <a:r>
                  <a:rPr lang="zh-CN" altLang="en-US" sz="2400" dirty="0" smtClean="0">
                    <a:solidFill>
                      <a:schemeClr val="tx1"/>
                    </a:solidFill>
                    <a:latin typeface="+mn-lt"/>
                    <a:ea typeface="黑体" panose="02010609060101010101" pitchFamily="49" charset="-122"/>
                  </a:rPr>
                  <a:t>年奥斯特发现</a:t>
                </a:r>
                <a:r>
                  <a:rPr lang="zh-CN" altLang="en-US" sz="2400" b="1" dirty="0">
                    <a:solidFill>
                      <a:srgbClr val="6600FF"/>
                    </a:solidFill>
                    <a:ea typeface="黑体" panose="02010609060101010101" pitchFamily="49" charset="-122"/>
                  </a:rPr>
                  <a:t>通电导线周围小磁针发生偏转</a:t>
                </a:r>
                <a:r>
                  <a:rPr lang="zh-CN" altLang="en-US" sz="2400" dirty="0" smtClean="0">
                    <a:solidFill>
                      <a:schemeClr val="tx1"/>
                    </a:solidFill>
                    <a:latin typeface="+mn-lt"/>
                    <a:ea typeface="黑体" panose="02010609060101010101" pitchFamily="49" charset="-122"/>
                  </a:rPr>
                  <a:t>，展示了</a:t>
                </a:r>
                <a:r>
                  <a:rPr lang="zh-CN" altLang="en-US" sz="2400" b="1" dirty="0">
                    <a:solidFill>
                      <a:srgbClr val="6600FF"/>
                    </a:solidFill>
                    <a:ea typeface="黑体" panose="02010609060101010101" pitchFamily="49" charset="-122"/>
                  </a:rPr>
                  <a:t>电与磁之间存在联系</a:t>
                </a:r>
                <a:r>
                  <a:rPr lang="zh-CN" altLang="en-US" sz="2400" dirty="0" smtClean="0">
                    <a:solidFill>
                      <a:schemeClr val="tx1"/>
                    </a:solidFill>
                    <a:latin typeface="+mn-lt"/>
                    <a:ea typeface="黑体" panose="02010609060101010101" pitchFamily="49" charset="-122"/>
                  </a:rPr>
                  <a:t>的首个证据。</a:t>
                </a:r>
                <a:endParaRPr lang="zh-CN" altLang="en-US" sz="2400" dirty="0">
                  <a:solidFill>
                    <a:schemeClr val="tx1"/>
                  </a:solidFill>
                  <a:latin typeface="+mn-lt"/>
                  <a:ea typeface="黑体" panose="02010609060101010101" pitchFamily="49" charset="-122"/>
                </a:endParaRPr>
              </a:p>
            </p:txBody>
          </p:sp>
          <p:pic>
            <p:nvPicPr>
              <p:cNvPr id="107522" name="Picture 2"/>
              <p:cNvPicPr>
                <a:picLocks noChangeAspect="1" noChangeArrowheads="1"/>
              </p:cNvPicPr>
              <p:nvPr/>
            </p:nvPicPr>
            <p:blipFill>
              <a:blip r:embed="rId2"/>
              <a:srcRect/>
              <a:stretch>
                <a:fillRect/>
              </a:stretch>
            </p:blipFill>
            <p:spPr bwMode="auto">
              <a:xfrm>
                <a:off x="7391400" y="3276600"/>
                <a:ext cx="1590675" cy="2221054"/>
              </a:xfrm>
              <a:prstGeom prst="rect">
                <a:avLst/>
              </a:prstGeom>
              <a:noFill/>
              <a:ln w="9525">
                <a:noFill/>
                <a:miter lim="800000"/>
                <a:headEnd/>
                <a:tailEnd/>
              </a:ln>
              <a:effectLst/>
            </p:spPr>
          </p:pic>
        </p:grpSp>
        <p:pic>
          <p:nvPicPr>
            <p:cNvPr id="107524" name="Picture 4" descr="http://www.pep.com.cn/czwl/jszx/tbjx/tb8x/tb8s9/jc9/201105/W020110317514703351913.jpg"/>
            <p:cNvPicPr>
              <a:picLocks noChangeAspect="1" noChangeArrowheads="1"/>
            </p:cNvPicPr>
            <p:nvPr/>
          </p:nvPicPr>
          <p:blipFill>
            <a:blip r:embed="rId3"/>
            <a:srcRect/>
            <a:stretch>
              <a:fillRect/>
            </a:stretch>
          </p:blipFill>
          <p:spPr bwMode="auto">
            <a:xfrm>
              <a:off x="6296025" y="5029200"/>
              <a:ext cx="2847975" cy="18288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电磁学发展简史</a:t>
            </a:r>
            <a:endParaRPr lang="zh-CN" altLang="en-US" dirty="0"/>
          </a:p>
        </p:txBody>
      </p:sp>
      <p:sp>
        <p:nvSpPr>
          <p:cNvPr id="3" name="内容占位符 2"/>
          <p:cNvSpPr>
            <a:spLocks noGrp="1"/>
          </p:cNvSpPr>
          <p:nvPr>
            <p:ph idx="1"/>
          </p:nvPr>
        </p:nvSpPr>
        <p:spPr>
          <a:xfrm>
            <a:off x="304800" y="838200"/>
            <a:ext cx="8512175" cy="5105400"/>
          </a:xfrm>
        </p:spPr>
        <p:txBody>
          <a:bodyPr/>
          <a:lstStyle/>
          <a:p>
            <a:pPr marL="857250" indent="-857250">
              <a:buClr>
                <a:srgbClr val="00B0F0"/>
              </a:buClr>
              <a:buSzPct val="100000"/>
              <a:buNone/>
            </a:pPr>
            <a:r>
              <a:rPr lang="zh-CN" altLang="en-US" sz="3600" b="1" dirty="0" smtClean="0">
                <a:solidFill>
                  <a:srgbClr val="00B0F0"/>
                </a:solidFill>
                <a:ea typeface="隶书" pitchFamily="49" charset="-122"/>
              </a:rPr>
              <a:t>安培定则和安培环路定律</a:t>
            </a:r>
            <a:endParaRPr lang="en-US" altLang="zh-CN" sz="3600" b="1" dirty="0" smtClean="0">
              <a:solidFill>
                <a:srgbClr val="00B0F0"/>
              </a:solidFill>
              <a:ea typeface="隶书" pitchFamily="49" charset="-122"/>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12</a:t>
            </a:fld>
            <a:endParaRPr lang="en-US" altLang="zh-CN"/>
          </a:p>
        </p:txBody>
      </p:sp>
      <p:sp>
        <p:nvSpPr>
          <p:cNvPr id="5" name="矩形 4"/>
          <p:cNvSpPr/>
          <p:nvPr/>
        </p:nvSpPr>
        <p:spPr>
          <a:xfrm>
            <a:off x="152400" y="1390471"/>
            <a:ext cx="6019800" cy="830997"/>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安德烈</a:t>
            </a:r>
            <a:r>
              <a:rPr lang="en-US" altLang="zh-CN" sz="2400" dirty="0" smtClean="0">
                <a:solidFill>
                  <a:schemeClr val="tx1"/>
                </a:solidFill>
                <a:latin typeface="+mn-lt"/>
                <a:ea typeface="黑体" panose="02010609060101010101" pitchFamily="49" charset="-122"/>
              </a:rPr>
              <a:t>·</a:t>
            </a:r>
            <a:r>
              <a:rPr lang="zh-CN" altLang="en-US" sz="2400" dirty="0" smtClean="0">
                <a:solidFill>
                  <a:schemeClr val="tx1"/>
                </a:solidFill>
                <a:latin typeface="+mn-lt"/>
                <a:ea typeface="黑体" panose="02010609060101010101" pitchFamily="49" charset="-122"/>
              </a:rPr>
              <a:t>安培（</a:t>
            </a:r>
            <a:r>
              <a:rPr lang="en-US" altLang="zh-CN" sz="2400" dirty="0" smtClean="0">
                <a:solidFill>
                  <a:schemeClr val="tx1"/>
                </a:solidFill>
                <a:latin typeface="+mn-lt"/>
                <a:ea typeface="黑体" panose="02010609060101010101" pitchFamily="49" charset="-122"/>
              </a:rPr>
              <a:t>1775-1836</a:t>
            </a:r>
            <a:r>
              <a:rPr lang="zh-CN" altLang="en-US" sz="2400" dirty="0" smtClean="0">
                <a:solidFill>
                  <a:schemeClr val="tx1"/>
                </a:solidFill>
                <a:latin typeface="+mn-lt"/>
                <a:ea typeface="黑体" panose="02010609060101010101" pitchFamily="49" charset="-122"/>
              </a:rPr>
              <a:t>），法国物理学家。在</a:t>
            </a:r>
            <a:r>
              <a:rPr lang="zh-CN" altLang="en-US" sz="2400" dirty="0" smtClean="0">
                <a:solidFill>
                  <a:srgbClr val="FF0000"/>
                </a:solidFill>
                <a:latin typeface="+mn-lt"/>
                <a:ea typeface="黑体" panose="02010609060101010101" pitchFamily="49" charset="-122"/>
              </a:rPr>
              <a:t>电磁作用方面的研究成就卓著</a:t>
            </a:r>
            <a:r>
              <a:rPr lang="zh-CN" altLang="en-US" sz="2400" dirty="0" smtClean="0">
                <a:solidFill>
                  <a:schemeClr val="tx1"/>
                </a:solidFill>
                <a:latin typeface="+mn-lt"/>
                <a:ea typeface="黑体" panose="02010609060101010101" pitchFamily="49" charset="-122"/>
              </a:rPr>
              <a:t>。</a:t>
            </a:r>
            <a:endParaRPr lang="zh-CN" altLang="en-US" sz="2400" dirty="0">
              <a:solidFill>
                <a:schemeClr val="tx1"/>
              </a:solidFill>
              <a:latin typeface="+mn-lt"/>
              <a:ea typeface="黑体" panose="02010609060101010101" pitchFamily="49" charset="-122"/>
            </a:endParaRPr>
          </a:p>
        </p:txBody>
      </p:sp>
      <p:sp>
        <p:nvSpPr>
          <p:cNvPr id="7" name="矩形 6"/>
          <p:cNvSpPr/>
          <p:nvPr/>
        </p:nvSpPr>
        <p:spPr>
          <a:xfrm>
            <a:off x="152400" y="3810000"/>
            <a:ext cx="6172200" cy="1938992"/>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a:ea typeface="黑体" panose="02010609060101010101" pitchFamily="49" charset="-122"/>
              </a:rPr>
              <a:t>稳恒磁场中，磁感应强度</a:t>
            </a:r>
            <a:r>
              <a:rPr lang="en-US" altLang="zh-CN" sz="2400" dirty="0">
                <a:ea typeface="黑体" panose="02010609060101010101" pitchFamily="49" charset="-122"/>
              </a:rPr>
              <a:t>B</a:t>
            </a:r>
            <a:r>
              <a:rPr lang="zh-CN" altLang="en-US" sz="2400" dirty="0">
                <a:ea typeface="黑体" panose="02010609060101010101" pitchFamily="49" charset="-122"/>
              </a:rPr>
              <a:t>沿任何闭合路径的线积分，等于这闭合路径所包围的各个电流的代数和乘以磁导率。这个结论称为</a:t>
            </a:r>
            <a:r>
              <a:rPr lang="zh-CN" altLang="en-US" sz="2400" b="1" dirty="0" smtClean="0">
                <a:solidFill>
                  <a:srgbClr val="6600FF"/>
                </a:solidFill>
                <a:ea typeface="黑体" panose="02010609060101010101" pitchFamily="49" charset="-122"/>
              </a:rPr>
              <a:t>安培环路定理，</a:t>
            </a:r>
            <a:r>
              <a:rPr lang="zh-CN" altLang="en-US" sz="2400" dirty="0">
                <a:ea typeface="黑体" panose="02010609060101010101" pitchFamily="49" charset="-122"/>
              </a:rPr>
              <a:t>揭示了</a:t>
            </a:r>
            <a:r>
              <a:rPr lang="zh-CN" altLang="en-US" sz="2400" dirty="0">
                <a:solidFill>
                  <a:srgbClr val="FF0000"/>
                </a:solidFill>
                <a:ea typeface="黑体" panose="02010609060101010101" pitchFamily="49" charset="-122"/>
              </a:rPr>
              <a:t>磁现象的电本质</a:t>
            </a:r>
            <a:r>
              <a:rPr lang="zh-CN" altLang="en-US" sz="2400" dirty="0" smtClean="0">
                <a:ea typeface="黑体" panose="02010609060101010101" pitchFamily="49" charset="-122"/>
              </a:rPr>
              <a:t>。</a:t>
            </a:r>
            <a:endParaRPr lang="en-US" altLang="zh-CN" sz="2400" b="1" dirty="0">
              <a:solidFill>
                <a:srgbClr val="6600FF"/>
              </a:solidFill>
              <a:ea typeface="黑体" panose="02010609060101010101" pitchFamily="49" charset="-122"/>
            </a:endParaRPr>
          </a:p>
        </p:txBody>
      </p:sp>
      <p:pic>
        <p:nvPicPr>
          <p:cNvPr id="108546" name="Picture 2"/>
          <p:cNvPicPr>
            <a:picLocks noChangeAspect="1" noChangeArrowheads="1"/>
          </p:cNvPicPr>
          <p:nvPr/>
        </p:nvPicPr>
        <p:blipFill>
          <a:blip r:embed="rId2"/>
          <a:srcRect/>
          <a:stretch>
            <a:fillRect/>
          </a:stretch>
        </p:blipFill>
        <p:spPr bwMode="auto">
          <a:xfrm>
            <a:off x="6429375" y="1066800"/>
            <a:ext cx="2714625" cy="2705100"/>
          </a:xfrm>
          <a:prstGeom prst="rect">
            <a:avLst/>
          </a:prstGeom>
          <a:noFill/>
          <a:ln w="9525">
            <a:noFill/>
            <a:miter lim="800000"/>
            <a:headEnd/>
            <a:tailEnd/>
          </a:ln>
          <a:effectLst/>
        </p:spPr>
      </p:pic>
      <p:pic>
        <p:nvPicPr>
          <p:cNvPr id="108548" name="Picture 4" descr="http://g.hiphotos.baidu.com/baike/c0%3Dbaike150%2C5%2C5%2C150%2C50/sign=87acaba738dbb6fd3156ed74684dc07d/42a98226cffc1e175cf4936d4b90f603738de927.jpg"/>
          <p:cNvPicPr>
            <a:picLocks noChangeAspect="1" noChangeArrowheads="1"/>
          </p:cNvPicPr>
          <p:nvPr/>
        </p:nvPicPr>
        <p:blipFill>
          <a:blip r:embed="rId3" cstate="print"/>
          <a:srcRect/>
          <a:stretch>
            <a:fillRect/>
          </a:stretch>
        </p:blipFill>
        <p:spPr bwMode="auto">
          <a:xfrm>
            <a:off x="6477000" y="3886200"/>
            <a:ext cx="2437790" cy="1933575"/>
          </a:xfrm>
          <a:prstGeom prst="rect">
            <a:avLst/>
          </a:prstGeom>
          <a:noFill/>
        </p:spPr>
      </p:pic>
      <p:sp>
        <p:nvSpPr>
          <p:cNvPr id="11" name="矩形 10"/>
          <p:cNvSpPr/>
          <p:nvPr/>
        </p:nvSpPr>
        <p:spPr>
          <a:xfrm>
            <a:off x="152400" y="2209800"/>
            <a:ext cx="6019800" cy="156966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400" dirty="0" smtClean="0">
                <a:solidFill>
                  <a:schemeClr val="tx1"/>
                </a:solidFill>
                <a:latin typeface="+mn-lt"/>
                <a:ea typeface="黑体" panose="02010609060101010101" pitchFamily="49" charset="-122"/>
              </a:rPr>
              <a:t>1820</a:t>
            </a:r>
            <a:r>
              <a:rPr lang="zh-CN" altLang="en-US" sz="2400" dirty="0" smtClean="0">
                <a:solidFill>
                  <a:schemeClr val="tx1"/>
                </a:solidFill>
                <a:latin typeface="+mn-lt"/>
                <a:ea typeface="黑体" panose="02010609060101010101" pitchFamily="49" charset="-122"/>
              </a:rPr>
              <a:t>年，在奥斯特实验启发下，</a:t>
            </a:r>
            <a:r>
              <a:rPr lang="zh-CN" altLang="en-US" sz="2400" dirty="0">
                <a:solidFill>
                  <a:schemeClr val="tx1"/>
                </a:solidFill>
                <a:ea typeface="黑体" panose="02010609060101010101" pitchFamily="49" charset="-122"/>
              </a:rPr>
              <a:t>安培</a:t>
            </a:r>
            <a:r>
              <a:rPr lang="zh-CN" altLang="en-US" sz="2400" dirty="0" smtClean="0">
                <a:solidFill>
                  <a:schemeClr val="tx1"/>
                </a:solidFill>
                <a:latin typeface="+mn-lt"/>
                <a:ea typeface="黑体" panose="02010609060101010101" pitchFamily="49" charset="-122"/>
              </a:rPr>
              <a:t>研究发现</a:t>
            </a:r>
            <a:r>
              <a:rPr lang="zh-CN" altLang="en-US" sz="2400" dirty="0">
                <a:solidFill>
                  <a:schemeClr val="tx1"/>
                </a:solidFill>
                <a:ea typeface="黑体" panose="02010609060101010101" pitchFamily="49" charset="-122"/>
              </a:rPr>
              <a:t>可以用右手来表示</a:t>
            </a:r>
            <a:r>
              <a:rPr lang="zh-CN" altLang="en-US" sz="2400" dirty="0" smtClean="0">
                <a:solidFill>
                  <a:schemeClr val="tx1"/>
                </a:solidFill>
                <a:latin typeface="+mn-lt"/>
                <a:ea typeface="黑体" panose="02010609060101010101" pitchFamily="49" charset="-122"/>
              </a:rPr>
              <a:t>电流的方向和它的磁场方向之间的规律，这就是</a:t>
            </a:r>
            <a:r>
              <a:rPr lang="zh-CN" altLang="en-US" sz="2400" b="1" dirty="0">
                <a:solidFill>
                  <a:srgbClr val="6600FF"/>
                </a:solidFill>
                <a:ea typeface="黑体" panose="02010609060101010101" pitchFamily="49" charset="-122"/>
              </a:rPr>
              <a:t>安培定则</a:t>
            </a:r>
            <a:r>
              <a:rPr lang="zh-CN" altLang="en-US" sz="2400" dirty="0" smtClean="0">
                <a:solidFill>
                  <a:schemeClr val="tx1"/>
                </a:solidFill>
                <a:latin typeface="+mn-lt"/>
                <a:ea typeface="黑体" panose="02010609060101010101" pitchFamily="49" charset="-122"/>
              </a:rPr>
              <a:t>或</a:t>
            </a:r>
            <a:r>
              <a:rPr lang="zh-CN" altLang="en-US" sz="2400" b="1" dirty="0">
                <a:solidFill>
                  <a:srgbClr val="6600FF"/>
                </a:solidFill>
                <a:ea typeface="黑体" panose="02010609060101010101" pitchFamily="49" charset="-122"/>
              </a:rPr>
              <a:t>右手螺旋定则</a:t>
            </a:r>
            <a:r>
              <a:rPr lang="zh-CN" altLang="en-US" sz="2400" dirty="0" smtClean="0">
                <a:solidFill>
                  <a:schemeClr val="tx1"/>
                </a:solidFill>
                <a:latin typeface="+mn-lt"/>
                <a:ea typeface="黑体" panose="02010609060101010101" pitchFamily="49" charset="-122"/>
              </a:rPr>
              <a:t>。 。</a:t>
            </a:r>
            <a:endParaRPr lang="zh-CN" altLang="en-US" sz="2400" dirty="0">
              <a:solidFill>
                <a:schemeClr val="tx1"/>
              </a:solidFill>
              <a:latin typeface="+mn-lt"/>
              <a:ea typeface="黑体" panose="02010609060101010101" pitchFamily="49" charset="-122"/>
            </a:endParaRPr>
          </a:p>
        </p:txBody>
      </p:sp>
      <p:pic>
        <p:nvPicPr>
          <p:cNvPr id="108550" name="Picture 6" descr="http://a.hiphotos.baidu.com/baike/c0%3Dbaike72%2C5%2C5%2C72%2C24/sign=087f46b6ad4bd11310c0bf603bc6cf6a/359b033b5bb5c9ead524a126d539b6003bf3b324.jpg"/>
          <p:cNvPicPr>
            <a:picLocks noChangeAspect="1" noChangeArrowheads="1"/>
          </p:cNvPicPr>
          <p:nvPr/>
        </p:nvPicPr>
        <p:blipFill>
          <a:blip r:embed="rId4"/>
          <a:srcRect/>
          <a:stretch>
            <a:fillRect/>
          </a:stretch>
        </p:blipFill>
        <p:spPr bwMode="auto">
          <a:xfrm>
            <a:off x="6705600" y="5849111"/>
            <a:ext cx="2286000" cy="932689"/>
          </a:xfrm>
          <a:prstGeom prst="rect">
            <a:avLst/>
          </a:prstGeom>
          <a:noFill/>
        </p:spPr>
      </p:pic>
      <p:sp>
        <p:nvSpPr>
          <p:cNvPr id="14" name="矩形 13"/>
          <p:cNvSpPr/>
          <p:nvPr/>
        </p:nvSpPr>
        <p:spPr>
          <a:xfrm>
            <a:off x="152400" y="5429071"/>
            <a:ext cx="6248400" cy="1200329"/>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b="1" dirty="0">
                <a:ea typeface="黑体" panose="02010609060101010101" pitchFamily="49" charset="-122"/>
              </a:rPr>
              <a:t>安培第一个把研究动电的理论称为</a:t>
            </a:r>
            <a:r>
              <a:rPr lang="zh-CN" altLang="en-US" sz="2400" b="1" dirty="0" smtClean="0">
                <a:ea typeface="黑体" panose="02010609060101010101" pitchFamily="49" charset="-122"/>
              </a:rPr>
              <a:t>“电动力学”，为了</a:t>
            </a:r>
            <a:r>
              <a:rPr lang="zh-CN" altLang="en-US" sz="2400" b="1" dirty="0">
                <a:ea typeface="黑体" panose="02010609060101010101" pitchFamily="49" charset="-122"/>
              </a:rPr>
              <a:t>纪念他在电磁学上的杰出贡献，</a:t>
            </a:r>
            <a:r>
              <a:rPr lang="zh-CN" altLang="en-US" sz="2400" b="1" dirty="0">
                <a:solidFill>
                  <a:srgbClr val="FF00FF"/>
                </a:solidFill>
                <a:ea typeface="黑体" panose="02010609060101010101" pitchFamily="49" charset="-122"/>
              </a:rPr>
              <a:t>电流的单位“安培”</a:t>
            </a:r>
            <a:r>
              <a:rPr lang="zh-CN" altLang="en-US" sz="2400" b="1" dirty="0">
                <a:ea typeface="黑体" panose="02010609060101010101" pitchFamily="49" charset="-122"/>
              </a:rPr>
              <a:t>以他的姓氏</a:t>
            </a:r>
            <a:r>
              <a:rPr lang="zh-CN" altLang="en-US" sz="2400" b="1" dirty="0" smtClean="0">
                <a:ea typeface="黑体" panose="02010609060101010101" pitchFamily="49" charset="-122"/>
              </a:rPr>
              <a:t>命名 </a:t>
            </a:r>
            <a:endParaRPr lang="zh-CN" altLang="en-US" sz="2400" b="1" dirty="0">
              <a:solidFill>
                <a:srgbClr val="6600FF"/>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电磁学发展简史</a:t>
            </a:r>
            <a:endParaRPr lang="zh-CN" altLang="en-US" dirty="0"/>
          </a:p>
        </p:txBody>
      </p:sp>
      <p:sp>
        <p:nvSpPr>
          <p:cNvPr id="3" name="内容占位符 2"/>
          <p:cNvSpPr>
            <a:spLocks noGrp="1"/>
          </p:cNvSpPr>
          <p:nvPr>
            <p:ph idx="1"/>
          </p:nvPr>
        </p:nvSpPr>
        <p:spPr>
          <a:xfrm>
            <a:off x="457200" y="990600"/>
            <a:ext cx="8512175" cy="685800"/>
          </a:xfrm>
        </p:spPr>
        <p:txBody>
          <a:bodyPr/>
          <a:lstStyle/>
          <a:p>
            <a:pPr marL="857250" indent="-857250">
              <a:buClr>
                <a:srgbClr val="00B0F0"/>
              </a:buClr>
              <a:buSzPct val="100000"/>
              <a:buFont typeface="+mj-ea"/>
              <a:buAutoNum type="ea1JpnChsDbPeriod" startAt="4"/>
            </a:pPr>
            <a:r>
              <a:rPr lang="zh-CN" altLang="en-US" sz="3600" b="1" dirty="0" smtClean="0">
                <a:solidFill>
                  <a:srgbClr val="00B0F0"/>
                </a:solidFill>
                <a:ea typeface="隶书" pitchFamily="49" charset="-122"/>
              </a:rPr>
              <a:t>磁生电</a:t>
            </a:r>
            <a:endParaRPr lang="en-US" altLang="zh-CN" sz="3600" b="1" dirty="0" smtClean="0">
              <a:solidFill>
                <a:srgbClr val="00B0F0"/>
              </a:solidFill>
              <a:ea typeface="隶书" pitchFamily="49" charset="-122"/>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13</a:t>
            </a:fld>
            <a:endParaRPr lang="en-US" altLang="zh-CN"/>
          </a:p>
        </p:txBody>
      </p:sp>
      <p:sp>
        <p:nvSpPr>
          <p:cNvPr id="12" name="矩形 11"/>
          <p:cNvSpPr/>
          <p:nvPr/>
        </p:nvSpPr>
        <p:spPr>
          <a:xfrm>
            <a:off x="304800" y="1600200"/>
            <a:ext cx="8077200" cy="830997"/>
          </a:xfrm>
          <a:prstGeom prst="rect">
            <a:avLst/>
          </a:prstGeom>
        </p:spPr>
        <p:txBody>
          <a:bodyPr wrap="square">
            <a:spAutoFit/>
          </a:bodyPr>
          <a:lstStyle/>
          <a:p>
            <a:pPr marL="342900" indent="-342900">
              <a:spcBef>
                <a:spcPct val="20000"/>
              </a:spcBef>
              <a:buClr>
                <a:srgbClr val="0000FF"/>
              </a:buClr>
              <a:buSzPct val="100000"/>
              <a:buFont typeface="Wingdings" pitchFamily="2" charset="2"/>
              <a:buChar char="n"/>
            </a:pPr>
            <a:r>
              <a:rPr kumimoji="1" lang="zh-CN" altLang="en-US" sz="2400" b="1" dirty="0" smtClean="0">
                <a:ea typeface="黑体" panose="02010609060101010101" pitchFamily="49" charset="-122"/>
              </a:rPr>
              <a:t>运动电荷（电流）周围存在磁场，而电和磁又是有相互联系的，那么磁场是否可以产生电场呢？</a:t>
            </a:r>
            <a:endParaRPr kumimoji="1" lang="zh-CN" altLang="en-US" sz="2400" b="1" dirty="0">
              <a:ea typeface="黑体" panose="02010609060101010101" pitchFamily="49" charset="-122"/>
            </a:endParaRPr>
          </a:p>
        </p:txBody>
      </p:sp>
      <p:sp>
        <p:nvSpPr>
          <p:cNvPr id="11" name="矩形 10"/>
          <p:cNvSpPr/>
          <p:nvPr/>
        </p:nvSpPr>
        <p:spPr>
          <a:xfrm>
            <a:off x="304800" y="2743200"/>
            <a:ext cx="6019800" cy="3637919"/>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b="1" dirty="0" smtClean="0">
                <a:solidFill>
                  <a:srgbClr val="0070C0"/>
                </a:solidFill>
                <a:latin typeface="+mn-lt"/>
                <a:ea typeface="黑体" panose="02010609060101010101" pitchFamily="49" charset="-122"/>
              </a:rPr>
              <a:t>迈克尔</a:t>
            </a:r>
            <a:r>
              <a:rPr lang="en-US" altLang="zh-CN" sz="2400" b="1" dirty="0" smtClean="0">
                <a:solidFill>
                  <a:srgbClr val="0070C0"/>
                </a:solidFill>
                <a:latin typeface="+mn-lt"/>
                <a:ea typeface="黑体" panose="02010609060101010101" pitchFamily="49" charset="-122"/>
              </a:rPr>
              <a:t>.</a:t>
            </a:r>
            <a:r>
              <a:rPr lang="zh-CN" altLang="en-US" sz="2400" b="1" dirty="0" smtClean="0">
                <a:solidFill>
                  <a:srgbClr val="0070C0"/>
                </a:solidFill>
                <a:latin typeface="+mn-lt"/>
                <a:ea typeface="黑体" panose="02010609060101010101" pitchFamily="49" charset="-122"/>
              </a:rPr>
              <a:t>法拉第</a:t>
            </a:r>
            <a:r>
              <a:rPr lang="zh-CN" altLang="en-US" sz="2400" dirty="0" smtClean="0">
                <a:solidFill>
                  <a:schemeClr val="tx1"/>
                </a:solidFill>
                <a:latin typeface="+mn-lt"/>
                <a:ea typeface="黑体" panose="02010609060101010101" pitchFamily="49" charset="-122"/>
              </a:rPr>
              <a:t>（</a:t>
            </a:r>
            <a:r>
              <a:rPr lang="en-US" altLang="zh-CN" sz="2400" dirty="0" smtClean="0">
                <a:solidFill>
                  <a:schemeClr val="tx1"/>
                </a:solidFill>
                <a:latin typeface="+mn-lt"/>
                <a:ea typeface="黑体" panose="02010609060101010101" pitchFamily="49" charset="-122"/>
              </a:rPr>
              <a:t>1791-1867</a:t>
            </a:r>
            <a:r>
              <a:rPr lang="zh-CN" altLang="en-US" sz="2400" dirty="0" smtClean="0">
                <a:solidFill>
                  <a:schemeClr val="tx1"/>
                </a:solidFill>
                <a:latin typeface="+mn-lt"/>
                <a:ea typeface="黑体" panose="02010609060101010101" pitchFamily="49" charset="-122"/>
              </a:rPr>
              <a:t>）</a:t>
            </a:r>
            <a:endParaRPr lang="en-US" altLang="zh-CN" sz="24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pPr>
            <a:r>
              <a:rPr lang="zh-CN" altLang="en-US" sz="2400" dirty="0" smtClean="0">
                <a:solidFill>
                  <a:schemeClr val="tx1"/>
                </a:solidFill>
                <a:ea typeface="黑体" panose="02010609060101010101" pitchFamily="49" charset="-122"/>
              </a:rPr>
              <a:t>    十九世纪</a:t>
            </a:r>
            <a:r>
              <a:rPr lang="zh-CN" altLang="en-US" sz="2400" dirty="0">
                <a:solidFill>
                  <a:schemeClr val="tx1"/>
                </a:solidFill>
                <a:ea typeface="黑体" panose="02010609060101010101" pitchFamily="49" charset="-122"/>
              </a:rPr>
              <a:t>最伟大的实验物理学家之一，同时又是杰出的化学家和自然哲学家，他在电磁学研究方面的卓越贡献如同</a:t>
            </a:r>
            <a:r>
              <a:rPr lang="zh-CN" altLang="en-US" sz="2400" b="1" dirty="0">
                <a:solidFill>
                  <a:srgbClr val="0070C0"/>
                </a:solidFill>
                <a:latin typeface="+mn-lt"/>
                <a:ea typeface="黑体" panose="02010609060101010101" pitchFamily="49" charset="-122"/>
              </a:rPr>
              <a:t>伽利略</a:t>
            </a:r>
            <a:r>
              <a:rPr lang="zh-CN" altLang="en-US" sz="2400" dirty="0">
                <a:solidFill>
                  <a:schemeClr val="tx1"/>
                </a:solidFill>
                <a:ea typeface="黑体" panose="02010609060101010101" pitchFamily="49" charset="-122"/>
              </a:rPr>
              <a:t>、</a:t>
            </a:r>
            <a:r>
              <a:rPr lang="zh-CN" altLang="en-US" sz="2400" b="1" dirty="0">
                <a:solidFill>
                  <a:srgbClr val="0070C0"/>
                </a:solidFill>
                <a:latin typeface="+mn-lt"/>
                <a:ea typeface="黑体" panose="02010609060101010101" pitchFamily="49" charset="-122"/>
              </a:rPr>
              <a:t>牛顿</a:t>
            </a:r>
            <a:r>
              <a:rPr lang="zh-CN" altLang="en-US" sz="2400" dirty="0">
                <a:solidFill>
                  <a:schemeClr val="tx1"/>
                </a:solidFill>
                <a:ea typeface="黑体" panose="02010609060101010101" pitchFamily="49" charset="-122"/>
              </a:rPr>
              <a:t>在力学方面的贡献一样，具有划时代的意义</a:t>
            </a:r>
            <a:r>
              <a:rPr lang="zh-CN" altLang="en-US" sz="2400" dirty="0" smtClean="0">
                <a:solidFill>
                  <a:schemeClr val="tx1"/>
                </a:solidFill>
                <a:ea typeface="黑体" panose="02010609060101010101" pitchFamily="49" charset="-122"/>
              </a:rPr>
              <a:t>。</a:t>
            </a:r>
            <a:endParaRPr lang="en-US" altLang="zh-CN" sz="24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最杰出的工作是</a:t>
            </a:r>
            <a:r>
              <a:rPr lang="zh-CN" altLang="en-US" sz="2400" dirty="0" smtClean="0">
                <a:solidFill>
                  <a:srgbClr val="FF0000"/>
                </a:solidFill>
                <a:latin typeface="+mn-lt"/>
                <a:ea typeface="黑体" panose="02010609060101010101" pitchFamily="49" charset="-122"/>
              </a:rPr>
              <a:t>电磁感应</a:t>
            </a:r>
            <a:r>
              <a:rPr lang="zh-CN" altLang="en-US" sz="2400" dirty="0" smtClean="0">
                <a:solidFill>
                  <a:schemeClr val="tx1"/>
                </a:solidFill>
                <a:latin typeface="+mn-lt"/>
                <a:ea typeface="黑体" panose="02010609060101010101" pitchFamily="49" charset="-122"/>
              </a:rPr>
              <a:t>的发现和</a:t>
            </a:r>
            <a:r>
              <a:rPr lang="zh-CN" altLang="en-US" sz="2400" dirty="0" smtClean="0">
                <a:solidFill>
                  <a:srgbClr val="FF0000"/>
                </a:solidFill>
                <a:latin typeface="+mn-lt"/>
                <a:ea typeface="黑体" panose="02010609060101010101" pitchFamily="49" charset="-122"/>
              </a:rPr>
              <a:t>场</a:t>
            </a:r>
            <a:r>
              <a:rPr lang="zh-CN" altLang="en-US" sz="2400" dirty="0" smtClean="0">
                <a:solidFill>
                  <a:schemeClr val="tx1"/>
                </a:solidFill>
                <a:latin typeface="+mn-lt"/>
                <a:ea typeface="黑体" panose="02010609060101010101" pitchFamily="49" charset="-122"/>
              </a:rPr>
              <a:t>的概念的提出。</a:t>
            </a:r>
            <a:endParaRPr lang="en-US" altLang="zh-CN" sz="24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pPr>
            <a:r>
              <a:rPr lang="zh-CN" altLang="en-US" sz="2400" dirty="0" smtClean="0">
                <a:solidFill>
                  <a:schemeClr val="tx1"/>
                </a:solidFill>
                <a:latin typeface="+mn-lt"/>
                <a:ea typeface="黑体" panose="02010609060101010101" pitchFamily="49" charset="-122"/>
              </a:rPr>
              <a:t>    </a:t>
            </a:r>
            <a:endParaRPr lang="en-US" altLang="zh-CN" sz="2400" dirty="0" smtClean="0">
              <a:solidFill>
                <a:schemeClr val="tx1"/>
              </a:solidFill>
              <a:latin typeface="+mn-lt"/>
              <a:ea typeface="黑体" panose="02010609060101010101" pitchFamily="49" charset="-122"/>
            </a:endParaRPr>
          </a:p>
        </p:txBody>
      </p:sp>
      <p:pic>
        <p:nvPicPr>
          <p:cNvPr id="109570" name="Picture 2"/>
          <p:cNvPicPr>
            <a:picLocks noChangeAspect="1" noChangeArrowheads="1"/>
          </p:cNvPicPr>
          <p:nvPr/>
        </p:nvPicPr>
        <p:blipFill>
          <a:blip r:embed="rId2"/>
          <a:srcRect/>
          <a:stretch>
            <a:fillRect/>
          </a:stretch>
        </p:blipFill>
        <p:spPr bwMode="auto">
          <a:xfrm>
            <a:off x="6429375" y="2581275"/>
            <a:ext cx="2638425" cy="32861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电磁学发展简史</a:t>
            </a:r>
            <a:endParaRPr lang="zh-CN" altLang="en-US" dirty="0"/>
          </a:p>
        </p:txBody>
      </p:sp>
      <p:sp>
        <p:nvSpPr>
          <p:cNvPr id="3" name="内容占位符 2"/>
          <p:cNvSpPr>
            <a:spLocks noGrp="1"/>
          </p:cNvSpPr>
          <p:nvPr>
            <p:ph idx="1"/>
          </p:nvPr>
        </p:nvSpPr>
        <p:spPr>
          <a:xfrm>
            <a:off x="304800" y="838200"/>
            <a:ext cx="8512175" cy="5105400"/>
          </a:xfrm>
        </p:spPr>
        <p:txBody>
          <a:bodyPr/>
          <a:lstStyle/>
          <a:p>
            <a:pPr marL="857250" indent="-857250">
              <a:buClr>
                <a:srgbClr val="00B0F0"/>
              </a:buClr>
              <a:buSzPct val="100000"/>
              <a:buNone/>
            </a:pPr>
            <a:r>
              <a:rPr lang="zh-CN" altLang="en-US" sz="3600" b="1" dirty="0" smtClean="0">
                <a:solidFill>
                  <a:srgbClr val="00B0F0"/>
                </a:solidFill>
                <a:ea typeface="隶书" pitchFamily="49" charset="-122"/>
              </a:rPr>
              <a:t>电磁感应定律和楞次定律</a:t>
            </a:r>
            <a:endParaRPr lang="en-US" altLang="zh-CN" sz="3600" b="1" dirty="0" smtClean="0">
              <a:solidFill>
                <a:srgbClr val="00B0F0"/>
              </a:solidFill>
              <a:ea typeface="隶书" pitchFamily="49" charset="-122"/>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14</a:t>
            </a:fld>
            <a:endParaRPr lang="en-US" altLang="zh-CN"/>
          </a:p>
        </p:txBody>
      </p:sp>
      <p:sp>
        <p:nvSpPr>
          <p:cNvPr id="5" name="矩形 4"/>
          <p:cNvSpPr/>
          <p:nvPr/>
        </p:nvSpPr>
        <p:spPr>
          <a:xfrm>
            <a:off x="76200" y="1390471"/>
            <a:ext cx="6019800" cy="144655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通过奥斯特实验，</a:t>
            </a:r>
            <a:r>
              <a:rPr lang="zh-CN" altLang="en-US" sz="2200" dirty="0" smtClean="0">
                <a:solidFill>
                  <a:srgbClr val="FF0000"/>
                </a:solidFill>
                <a:latin typeface="+mn-lt"/>
                <a:ea typeface="黑体" panose="02010609060101010101" pitchFamily="49" charset="-122"/>
              </a:rPr>
              <a:t>法拉第</a:t>
            </a:r>
            <a:r>
              <a:rPr lang="zh-CN" altLang="en-US" sz="2200" dirty="0" smtClean="0">
                <a:solidFill>
                  <a:schemeClr val="tx1"/>
                </a:solidFill>
                <a:latin typeface="+mn-lt"/>
                <a:ea typeface="黑体" panose="02010609060101010101" pitchFamily="49" charset="-122"/>
              </a:rPr>
              <a:t>认为电与磁是一对和谐的对称现象，经过</a:t>
            </a:r>
            <a:r>
              <a:rPr lang="en-US" altLang="zh-CN" sz="2200" dirty="0" smtClean="0">
                <a:solidFill>
                  <a:schemeClr val="tx1"/>
                </a:solidFill>
                <a:latin typeface="+mn-lt"/>
                <a:ea typeface="黑体" panose="02010609060101010101" pitchFamily="49" charset="-122"/>
              </a:rPr>
              <a:t>10</a:t>
            </a:r>
            <a:r>
              <a:rPr lang="zh-CN" altLang="en-US" sz="2200" dirty="0" smtClean="0">
                <a:solidFill>
                  <a:schemeClr val="tx1"/>
                </a:solidFill>
                <a:latin typeface="+mn-lt"/>
                <a:ea typeface="黑体" panose="02010609060101010101" pitchFamily="49" charset="-122"/>
              </a:rPr>
              <a:t>年探索，于</a:t>
            </a:r>
            <a:r>
              <a:rPr lang="en-US" altLang="zh-CN" sz="2200" dirty="0" smtClean="0">
                <a:solidFill>
                  <a:schemeClr val="tx1"/>
                </a:solidFill>
                <a:latin typeface="+mn-lt"/>
                <a:ea typeface="黑体" panose="02010609060101010101" pitchFamily="49" charset="-122"/>
              </a:rPr>
              <a:t>1831 </a:t>
            </a:r>
            <a:r>
              <a:rPr lang="zh-CN" altLang="en-US" sz="2200" dirty="0" smtClean="0">
                <a:solidFill>
                  <a:schemeClr val="tx1"/>
                </a:solidFill>
                <a:latin typeface="+mn-lt"/>
                <a:ea typeface="黑体" panose="02010609060101010101" pitchFamily="49" charset="-122"/>
              </a:rPr>
              <a:t>年发现了</a:t>
            </a:r>
            <a:r>
              <a:rPr lang="zh-CN" altLang="en-US" sz="2200" b="1" dirty="0">
                <a:solidFill>
                  <a:srgbClr val="6600FF"/>
                </a:solidFill>
                <a:ea typeface="黑体" panose="02010609060101010101" pitchFamily="49" charset="-122"/>
              </a:rPr>
              <a:t>电磁感应定律</a:t>
            </a:r>
            <a:r>
              <a:rPr lang="zh-CN" altLang="en-US" sz="2200" dirty="0" smtClean="0">
                <a:solidFill>
                  <a:schemeClr val="tx1"/>
                </a:solidFill>
                <a:latin typeface="+mn-lt"/>
                <a:ea typeface="黑体" panose="02010609060101010101" pitchFamily="49" charset="-122"/>
              </a:rPr>
              <a:t>，即</a:t>
            </a:r>
            <a:r>
              <a:rPr lang="zh-CN" altLang="en-US" sz="2200" b="1" dirty="0" smtClean="0">
                <a:solidFill>
                  <a:srgbClr val="6600FF"/>
                </a:solidFill>
                <a:ea typeface="黑体" panose="02010609060101010101" pitchFamily="49" charset="-122"/>
              </a:rPr>
              <a:t>交变磁场</a:t>
            </a:r>
            <a:r>
              <a:rPr lang="zh-CN" altLang="en-US" sz="2200" b="1" dirty="0">
                <a:solidFill>
                  <a:srgbClr val="6600FF"/>
                </a:solidFill>
                <a:ea typeface="黑体" panose="02010609060101010101" pitchFamily="49" charset="-122"/>
              </a:rPr>
              <a:t>产生电场</a:t>
            </a:r>
            <a:r>
              <a:rPr lang="zh-CN" altLang="en-US" sz="2200" dirty="0" smtClean="0">
                <a:solidFill>
                  <a:schemeClr val="tx1"/>
                </a:solidFill>
                <a:latin typeface="+mn-lt"/>
                <a:ea typeface="黑体" panose="02010609060101010101" pitchFamily="49" charset="-122"/>
              </a:rPr>
              <a:t>。磁生电的实现，宣告了</a:t>
            </a:r>
            <a:r>
              <a:rPr lang="zh-CN" altLang="en-US" sz="2200" dirty="0" smtClean="0">
                <a:solidFill>
                  <a:srgbClr val="FF0000"/>
                </a:solidFill>
                <a:latin typeface="+mn-lt"/>
                <a:ea typeface="黑体" panose="02010609060101010101" pitchFamily="49" charset="-122"/>
              </a:rPr>
              <a:t>电气时代</a:t>
            </a:r>
            <a:r>
              <a:rPr lang="zh-CN" altLang="en-US" sz="2200" dirty="0" smtClean="0">
                <a:solidFill>
                  <a:schemeClr val="tx1"/>
                </a:solidFill>
                <a:latin typeface="+mn-lt"/>
                <a:ea typeface="黑体" panose="02010609060101010101" pitchFamily="49" charset="-122"/>
              </a:rPr>
              <a:t>的到来。</a:t>
            </a:r>
            <a:endParaRPr lang="zh-CN" altLang="en-US" sz="2200" dirty="0">
              <a:solidFill>
                <a:schemeClr val="tx1"/>
              </a:solidFill>
              <a:latin typeface="+mn-lt"/>
              <a:ea typeface="黑体" panose="02010609060101010101" pitchFamily="49" charset="-122"/>
            </a:endParaRPr>
          </a:p>
        </p:txBody>
      </p:sp>
      <p:sp>
        <p:nvSpPr>
          <p:cNvPr id="7" name="矩形 6"/>
          <p:cNvSpPr/>
          <p:nvPr/>
        </p:nvSpPr>
        <p:spPr>
          <a:xfrm>
            <a:off x="76200" y="3091696"/>
            <a:ext cx="7543800" cy="1785104"/>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200" dirty="0" smtClean="0">
                <a:ea typeface="黑体" panose="02010609060101010101" pitchFamily="49" charset="-122"/>
              </a:rPr>
              <a:t>1833 </a:t>
            </a:r>
            <a:r>
              <a:rPr lang="zh-CN" altLang="en-US" sz="2200" dirty="0" smtClean="0">
                <a:ea typeface="黑体" panose="02010609060101010101" pitchFamily="49" charset="-122"/>
              </a:rPr>
              <a:t>年</a:t>
            </a:r>
            <a:r>
              <a:rPr lang="en-US" altLang="zh-CN" sz="2200" dirty="0" smtClean="0">
                <a:ea typeface="黑体" panose="02010609060101010101" pitchFamily="49" charset="-122"/>
              </a:rPr>
              <a:t>,</a:t>
            </a:r>
            <a:r>
              <a:rPr lang="zh-CN" altLang="en-US" sz="2200" dirty="0" smtClean="0">
                <a:solidFill>
                  <a:srgbClr val="FF0000"/>
                </a:solidFill>
                <a:ea typeface="黑体" panose="02010609060101010101" pitchFamily="49" charset="-122"/>
              </a:rPr>
              <a:t>愣次</a:t>
            </a:r>
            <a:r>
              <a:rPr lang="zh-CN" altLang="en-US" sz="2200" dirty="0" smtClean="0">
                <a:ea typeface="黑体" panose="02010609060101010101" pitchFamily="49" charset="-122"/>
              </a:rPr>
              <a:t>对法拉第定律进行深入研究</a:t>
            </a:r>
            <a:r>
              <a:rPr lang="en-US" altLang="zh-CN" sz="2200" dirty="0" smtClean="0">
                <a:ea typeface="黑体" panose="02010609060101010101" pitchFamily="49" charset="-122"/>
              </a:rPr>
              <a:t>,</a:t>
            </a:r>
            <a:r>
              <a:rPr lang="zh-CN" altLang="en-US" sz="2200" dirty="0" smtClean="0">
                <a:ea typeface="黑体" panose="02010609060101010101" pitchFamily="49" charset="-122"/>
              </a:rPr>
              <a:t>又提出一个新发现</a:t>
            </a:r>
            <a:r>
              <a:rPr lang="en-US" altLang="zh-CN" sz="2200" dirty="0" smtClean="0">
                <a:ea typeface="黑体" panose="02010609060101010101" pitchFamily="49" charset="-122"/>
              </a:rPr>
              <a:t>:</a:t>
            </a:r>
            <a:r>
              <a:rPr lang="zh-CN" altLang="en-US" sz="2200" b="1" dirty="0">
                <a:solidFill>
                  <a:srgbClr val="6600FF"/>
                </a:solidFill>
                <a:ea typeface="黑体" panose="02010609060101010101" pitchFamily="49" charset="-122"/>
              </a:rPr>
              <a:t>线圈中感生电流的方向总是使它自己所产生的磁场抵抗原有磁场的变化</a:t>
            </a:r>
            <a:r>
              <a:rPr lang="en-US" altLang="zh-CN" sz="2200" dirty="0" smtClean="0">
                <a:ea typeface="黑体" panose="02010609060101010101" pitchFamily="49" charset="-122"/>
              </a:rPr>
              <a:t>,</a:t>
            </a:r>
            <a:r>
              <a:rPr lang="zh-CN" altLang="en-US" sz="2200" dirty="0" smtClean="0">
                <a:ea typeface="黑体" panose="02010609060101010101" pitchFamily="49" charset="-122"/>
              </a:rPr>
              <a:t>楞</a:t>
            </a:r>
            <a:r>
              <a:rPr lang="zh-CN" altLang="en-US" sz="2200" b="1" dirty="0">
                <a:solidFill>
                  <a:srgbClr val="6600FF"/>
                </a:solidFill>
                <a:ea typeface="黑体" panose="02010609060101010101" pitchFamily="49" charset="-122"/>
              </a:rPr>
              <a:t>次定律</a:t>
            </a:r>
            <a:r>
              <a:rPr lang="zh-CN" altLang="en-US" sz="2200" dirty="0" smtClean="0">
                <a:ea typeface="黑体" panose="02010609060101010101" pitchFamily="49" charset="-122"/>
              </a:rPr>
              <a:t>表明电磁感应所产生的新能量</a:t>
            </a:r>
            <a:r>
              <a:rPr lang="en-US" altLang="zh-CN" sz="2200" dirty="0" smtClean="0">
                <a:ea typeface="黑体" panose="02010609060101010101" pitchFamily="49" charset="-122"/>
              </a:rPr>
              <a:t>,</a:t>
            </a:r>
            <a:r>
              <a:rPr lang="zh-CN" altLang="en-US" sz="2200" dirty="0" smtClean="0">
                <a:ea typeface="黑体" panose="02010609060101010101" pitchFamily="49" charset="-122"/>
              </a:rPr>
              <a:t>要靠消耗原有磁场的变化，是</a:t>
            </a:r>
            <a:r>
              <a:rPr lang="zh-CN" altLang="en-US" sz="2200" dirty="0" smtClean="0">
                <a:solidFill>
                  <a:srgbClr val="FF0000"/>
                </a:solidFill>
                <a:ea typeface="黑体" panose="02010609060101010101" pitchFamily="49" charset="-122"/>
              </a:rPr>
              <a:t>电磁现象的能量守恒定律</a:t>
            </a:r>
            <a:r>
              <a:rPr lang="zh-CN" altLang="en-US" sz="2200" dirty="0" smtClean="0">
                <a:ea typeface="黑体" panose="02010609060101010101" pitchFamily="49" charset="-122"/>
              </a:rPr>
              <a:t>。至此，</a:t>
            </a:r>
            <a:r>
              <a:rPr lang="zh-CN" altLang="en-US" sz="2200" dirty="0" smtClean="0">
                <a:solidFill>
                  <a:srgbClr val="FF0000"/>
                </a:solidFill>
                <a:ea typeface="黑体" panose="02010609060101010101" pitchFamily="49" charset="-122"/>
              </a:rPr>
              <a:t>电磁感应定律基本完善</a:t>
            </a:r>
            <a:r>
              <a:rPr lang="zh-CN" altLang="en-US" sz="2200" dirty="0" smtClean="0">
                <a:ea typeface="黑体" panose="02010609060101010101" pitchFamily="49" charset="-122"/>
              </a:rPr>
              <a:t>了。</a:t>
            </a:r>
            <a:endParaRPr lang="en-US" altLang="zh-CN" sz="2200" b="1" dirty="0">
              <a:solidFill>
                <a:srgbClr val="6600FF"/>
              </a:solidFill>
              <a:ea typeface="黑体" panose="02010609060101010101" pitchFamily="49" charset="-122"/>
            </a:endParaRPr>
          </a:p>
        </p:txBody>
      </p:sp>
      <p:sp>
        <p:nvSpPr>
          <p:cNvPr id="14" name="矩形 13"/>
          <p:cNvSpPr/>
          <p:nvPr/>
        </p:nvSpPr>
        <p:spPr>
          <a:xfrm>
            <a:off x="76200" y="4996696"/>
            <a:ext cx="8915400" cy="1785104"/>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b="1" dirty="0" smtClean="0">
                <a:ea typeface="黑体" panose="02010609060101010101" pitchFamily="49" charset="-122"/>
              </a:rPr>
              <a:t>法拉第最大的贡献是第一次明确提出了</a:t>
            </a:r>
            <a:r>
              <a:rPr lang="zh-CN" altLang="en-US" sz="2200" b="1" dirty="0" smtClean="0">
                <a:solidFill>
                  <a:srgbClr val="FF0000"/>
                </a:solidFill>
                <a:ea typeface="黑体" panose="02010609060101010101" pitchFamily="49" charset="-122"/>
              </a:rPr>
              <a:t>场</a:t>
            </a:r>
            <a:r>
              <a:rPr lang="zh-CN" altLang="en-US" sz="2200" b="1" dirty="0" smtClean="0">
                <a:ea typeface="黑体" panose="02010609060101010101" pitchFamily="49" charset="-122"/>
              </a:rPr>
              <a:t>的概念，他认为电力和磁力都是通过力线传递的，力线是客观存在的，力线布满空间，形成</a:t>
            </a:r>
            <a:r>
              <a:rPr lang="zh-CN" altLang="en-US" sz="2200" b="1" dirty="0" smtClean="0">
                <a:solidFill>
                  <a:srgbClr val="FF0000"/>
                </a:solidFill>
                <a:ea typeface="黑体" panose="02010609060101010101" pitchFamily="49" charset="-122"/>
              </a:rPr>
              <a:t>场</a:t>
            </a:r>
            <a:r>
              <a:rPr lang="zh-CN" altLang="en-US" sz="2200" b="1" dirty="0" smtClean="0">
                <a:ea typeface="黑体" panose="02010609060101010101" pitchFamily="49" charset="-122"/>
              </a:rPr>
              <a:t>。也就是说法拉第第一个提出</a:t>
            </a:r>
            <a:r>
              <a:rPr lang="zh-CN" altLang="en-US" sz="2200" b="1" dirty="0" smtClean="0">
                <a:solidFill>
                  <a:srgbClr val="FF0000"/>
                </a:solidFill>
                <a:ea typeface="黑体" panose="02010609060101010101" pitchFamily="49" charset="-122"/>
              </a:rPr>
              <a:t>场的物质性</a:t>
            </a:r>
            <a:r>
              <a:rPr lang="zh-CN" altLang="en-US" sz="2200" b="1" dirty="0" smtClean="0">
                <a:ea typeface="黑体" panose="02010609060101010101" pitchFamily="49" charset="-122"/>
              </a:rPr>
              <a:t>。从他以后</a:t>
            </a:r>
            <a:r>
              <a:rPr lang="zh-CN" altLang="en-US" sz="2200" b="1" dirty="0" smtClean="0">
                <a:solidFill>
                  <a:srgbClr val="FF0000"/>
                </a:solidFill>
                <a:ea typeface="黑体" panose="02010609060101010101" pitchFamily="49" charset="-122"/>
              </a:rPr>
              <a:t>场</a:t>
            </a:r>
            <a:r>
              <a:rPr lang="zh-CN" altLang="en-US" sz="2200" b="1" dirty="0" smtClean="0">
                <a:ea typeface="黑体" panose="02010609060101010101" pitchFamily="49" charset="-122"/>
              </a:rPr>
              <a:t>就成了认识电磁现象必不可少的组成部分，甚至比产生或汇集力线的源更重要，更基本。法拉第是</a:t>
            </a:r>
            <a:r>
              <a:rPr lang="zh-CN" altLang="en-US" sz="2200" b="1" dirty="0" smtClean="0">
                <a:solidFill>
                  <a:srgbClr val="FF0000"/>
                </a:solidFill>
                <a:ea typeface="黑体" panose="02010609060101010101" pitchFamily="49" charset="-122"/>
              </a:rPr>
              <a:t>电磁场学说</a:t>
            </a:r>
            <a:r>
              <a:rPr lang="zh-CN" altLang="en-US" sz="2200" b="1" dirty="0" smtClean="0">
                <a:ea typeface="黑体" panose="02010609060101010101" pitchFamily="49" charset="-122"/>
              </a:rPr>
              <a:t>的创始人。</a:t>
            </a:r>
            <a:endParaRPr lang="zh-CN" altLang="en-US" sz="2200" b="1" dirty="0">
              <a:solidFill>
                <a:srgbClr val="6600FF"/>
              </a:solidFill>
              <a:ea typeface="黑体" panose="02010609060101010101" pitchFamily="49" charset="-122"/>
            </a:endParaRPr>
          </a:p>
        </p:txBody>
      </p:sp>
      <p:pic>
        <p:nvPicPr>
          <p:cNvPr id="110594" name="Picture 2" descr="http://s3.sinaimg.cn/mw690/710e3453hcc2be1fb2912&amp;690"/>
          <p:cNvPicPr>
            <a:picLocks noChangeAspect="1" noChangeArrowheads="1"/>
          </p:cNvPicPr>
          <p:nvPr/>
        </p:nvPicPr>
        <p:blipFill>
          <a:blip r:embed="rId2"/>
          <a:srcRect/>
          <a:stretch>
            <a:fillRect/>
          </a:stretch>
        </p:blipFill>
        <p:spPr bwMode="auto">
          <a:xfrm>
            <a:off x="6096000" y="1052960"/>
            <a:ext cx="2819400" cy="1918840"/>
          </a:xfrm>
          <a:prstGeom prst="rect">
            <a:avLst/>
          </a:prstGeom>
          <a:noFill/>
        </p:spPr>
      </p:pic>
      <p:pic>
        <p:nvPicPr>
          <p:cNvPr id="110595" name="Picture 3"/>
          <p:cNvPicPr>
            <a:picLocks noChangeAspect="1" noChangeArrowheads="1"/>
          </p:cNvPicPr>
          <p:nvPr/>
        </p:nvPicPr>
        <p:blipFill>
          <a:blip r:embed="rId3"/>
          <a:srcRect/>
          <a:stretch>
            <a:fillRect/>
          </a:stretch>
        </p:blipFill>
        <p:spPr bwMode="auto">
          <a:xfrm>
            <a:off x="7696200" y="3048000"/>
            <a:ext cx="1300111" cy="1752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麦克斯韦方程组的漫漫长路</a:t>
            </a:r>
            <a:endParaRPr lang="zh-CN" altLang="en-US" dirty="0"/>
          </a:p>
        </p:txBody>
      </p:sp>
      <p:sp>
        <p:nvSpPr>
          <p:cNvPr id="3" name="内容占位符 2"/>
          <p:cNvSpPr>
            <a:spLocks noGrp="1"/>
          </p:cNvSpPr>
          <p:nvPr>
            <p:ph idx="1"/>
          </p:nvPr>
        </p:nvSpPr>
        <p:spPr/>
        <p:txBody>
          <a:bodyPr/>
          <a:lstStyle/>
          <a:p>
            <a:r>
              <a:rPr lang="en-US" altLang="zh-CN" b="1" dirty="0" smtClean="0"/>
              <a:t>150</a:t>
            </a:r>
            <a:r>
              <a:rPr lang="zh-CN" altLang="en-US" b="1" dirty="0" smtClean="0"/>
              <a:t>年前，詹姆斯</a:t>
            </a:r>
            <a:r>
              <a:rPr lang="en-US" altLang="zh-CN" b="1" dirty="0" smtClean="0"/>
              <a:t>.</a:t>
            </a:r>
            <a:r>
              <a:rPr lang="zh-CN" altLang="en-US" b="1" dirty="0" smtClean="0"/>
              <a:t>克拉克</a:t>
            </a:r>
            <a:r>
              <a:rPr lang="en-US" altLang="zh-CN" b="1" dirty="0" smtClean="0"/>
              <a:t>.</a:t>
            </a:r>
            <a:r>
              <a:rPr lang="zh-CN" altLang="en-US" b="1" dirty="0" smtClean="0"/>
              <a:t>麦克斯韦指明了通向现代科技的道路</a:t>
            </a:r>
            <a:endParaRPr lang="zh-CN" altLang="en-US" b="1"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15</a:t>
            </a:fld>
            <a:endParaRPr lang="en-US" altLang="zh-CN"/>
          </a:p>
        </p:txBody>
      </p:sp>
      <p:sp>
        <p:nvSpPr>
          <p:cNvPr id="5" name="矩形 4"/>
          <p:cNvSpPr/>
          <p:nvPr/>
        </p:nvSpPr>
        <p:spPr>
          <a:xfrm>
            <a:off x="533400" y="1905000"/>
            <a:ext cx="6705600" cy="430887"/>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要纪念伟大的物理学家麦克斯韦，绝不缺少场合</a:t>
            </a:r>
            <a:endParaRPr lang="zh-CN" altLang="en-US" sz="2200" dirty="0">
              <a:solidFill>
                <a:schemeClr val="tx1"/>
              </a:solidFill>
              <a:latin typeface="+mn-lt"/>
              <a:ea typeface="黑体" panose="02010609060101010101" pitchFamily="49" charset="-122"/>
            </a:endParaRPr>
          </a:p>
        </p:txBody>
      </p:sp>
      <p:sp>
        <p:nvSpPr>
          <p:cNvPr id="6" name="矩形 5"/>
          <p:cNvSpPr/>
          <p:nvPr/>
        </p:nvSpPr>
        <p:spPr>
          <a:xfrm>
            <a:off x="533400" y="3962400"/>
            <a:ext cx="8229600" cy="1107996"/>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这个世界的大部分信息</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光、电场和磁场的基本定律</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都可以归结为</a:t>
            </a:r>
            <a:r>
              <a:rPr lang="en-US" altLang="zh-CN" sz="2200" dirty="0" smtClean="0">
                <a:solidFill>
                  <a:schemeClr val="tx1"/>
                </a:solidFill>
                <a:latin typeface="+mn-lt"/>
                <a:ea typeface="黑体" panose="02010609060101010101" pitchFamily="49" charset="-122"/>
              </a:rPr>
              <a:t>4</a:t>
            </a:r>
            <a:r>
              <a:rPr lang="zh-CN" altLang="en-US" sz="2200" dirty="0" smtClean="0">
                <a:solidFill>
                  <a:schemeClr val="tx1"/>
                </a:solidFill>
                <a:latin typeface="+mn-lt"/>
                <a:ea typeface="黑体" panose="02010609060101010101" pitchFamily="49" charset="-122"/>
              </a:rPr>
              <a:t>个简单的方程式。这些方程现在统称为</a:t>
            </a:r>
            <a:r>
              <a:rPr lang="zh-CN" altLang="en-US" sz="2200" dirty="0" smtClean="0">
                <a:solidFill>
                  <a:srgbClr val="FF0000"/>
                </a:solidFill>
                <a:latin typeface="+mn-lt"/>
                <a:ea typeface="黑体" panose="02010609060101010101" pitchFamily="49" charset="-122"/>
              </a:rPr>
              <a:t>麦克斯韦方程组</a:t>
            </a:r>
            <a:r>
              <a:rPr lang="zh-CN" altLang="en-US" sz="2200" dirty="0" smtClean="0">
                <a:solidFill>
                  <a:schemeClr val="tx1"/>
                </a:solidFill>
                <a:latin typeface="+mn-lt"/>
                <a:ea typeface="黑体" panose="02010609060101010101" pitchFamily="49" charset="-122"/>
              </a:rPr>
              <a:t>，是工程和物理入门教科书的必备内容。</a:t>
            </a:r>
            <a:endParaRPr lang="zh-CN" altLang="en-US" sz="2200" dirty="0">
              <a:solidFill>
                <a:schemeClr val="tx1"/>
              </a:solidFill>
              <a:latin typeface="+mn-lt"/>
              <a:ea typeface="黑体" panose="02010609060101010101" pitchFamily="49" charset="-122"/>
            </a:endParaRPr>
          </a:p>
        </p:txBody>
      </p:sp>
      <p:pic>
        <p:nvPicPr>
          <p:cNvPr id="8" name="图片 7" descr="maxwell.jpg"/>
          <p:cNvPicPr>
            <a:picLocks noChangeAspect="1"/>
          </p:cNvPicPr>
          <p:nvPr/>
        </p:nvPicPr>
        <p:blipFill>
          <a:blip r:embed="rId2"/>
          <a:stretch>
            <a:fillRect/>
          </a:stretch>
        </p:blipFill>
        <p:spPr>
          <a:xfrm>
            <a:off x="7010400" y="1524000"/>
            <a:ext cx="1828800" cy="2438400"/>
          </a:xfrm>
          <a:prstGeom prst="rect">
            <a:avLst/>
          </a:prstGeom>
        </p:spPr>
      </p:pic>
      <p:pic>
        <p:nvPicPr>
          <p:cNvPr id="7" name="Picture 2" descr="http://upload.wikimedia.org/wikipedia/commons/thumb/d/d2/James_Clerk_Maxwell_statue_in_George_Street%2C_Edinburgh.jpg/340px-James_Clerk_Maxwell_statue_in_George_Street%2C_Edinburgh.jpg"/>
          <p:cNvPicPr>
            <a:picLocks noChangeAspect="1" noChangeArrowheads="1"/>
          </p:cNvPicPr>
          <p:nvPr/>
        </p:nvPicPr>
        <p:blipFill>
          <a:blip r:embed="rId3"/>
          <a:srcRect/>
          <a:stretch>
            <a:fillRect/>
          </a:stretch>
        </p:blipFill>
        <p:spPr bwMode="auto">
          <a:xfrm>
            <a:off x="914400" y="2362200"/>
            <a:ext cx="1143000" cy="1522880"/>
          </a:xfrm>
          <a:prstGeom prst="rect">
            <a:avLst/>
          </a:prstGeom>
          <a:noFill/>
        </p:spPr>
      </p:pic>
      <p:pic>
        <p:nvPicPr>
          <p:cNvPr id="1028" name="Picture 4" descr="http://img.redocn.com/sheying/20140903/zhanmusikelakemaikesiweirenwudiaoke_3011187.jpg"/>
          <p:cNvPicPr>
            <a:picLocks noChangeAspect="1" noChangeArrowheads="1"/>
          </p:cNvPicPr>
          <p:nvPr/>
        </p:nvPicPr>
        <p:blipFill>
          <a:blip r:embed="rId4" cstate="print"/>
          <a:srcRect/>
          <a:stretch>
            <a:fillRect/>
          </a:stretch>
        </p:blipFill>
        <p:spPr bwMode="auto">
          <a:xfrm>
            <a:off x="2590800" y="2362200"/>
            <a:ext cx="1143000" cy="1565078"/>
          </a:xfrm>
          <a:prstGeom prst="rect">
            <a:avLst/>
          </a:prstGeom>
          <a:noFill/>
        </p:spPr>
      </p:pic>
      <p:pic>
        <p:nvPicPr>
          <p:cNvPr id="1030" name="Picture 6" descr="http://pic.nipic.com/2008-06-04/200864162953533_2.jpg"/>
          <p:cNvPicPr>
            <a:picLocks noChangeAspect="1" noChangeArrowheads="1"/>
          </p:cNvPicPr>
          <p:nvPr/>
        </p:nvPicPr>
        <p:blipFill>
          <a:blip r:embed="rId5" cstate="print"/>
          <a:srcRect/>
          <a:stretch>
            <a:fillRect/>
          </a:stretch>
        </p:blipFill>
        <p:spPr bwMode="auto">
          <a:xfrm>
            <a:off x="4114800" y="2362200"/>
            <a:ext cx="1147614" cy="1676400"/>
          </a:xfrm>
          <a:prstGeom prst="rect">
            <a:avLst/>
          </a:prstGeom>
          <a:noFill/>
        </p:spPr>
      </p:pic>
      <p:pic>
        <p:nvPicPr>
          <p:cNvPr id="1032" name="Picture 8" descr="http://www.ee.uestc.edu.cn/upload/image/6084477fb8a11baad27ab17028b7e95a.jpg"/>
          <p:cNvPicPr>
            <a:picLocks noChangeAspect="1" noChangeArrowheads="1"/>
          </p:cNvPicPr>
          <p:nvPr/>
        </p:nvPicPr>
        <p:blipFill>
          <a:blip r:embed="rId6" cstate="print"/>
          <a:srcRect/>
          <a:stretch>
            <a:fillRect/>
          </a:stretch>
        </p:blipFill>
        <p:spPr bwMode="auto">
          <a:xfrm>
            <a:off x="5486400" y="2432304"/>
            <a:ext cx="1219200" cy="1530096"/>
          </a:xfrm>
          <a:prstGeom prst="rect">
            <a:avLst/>
          </a:prstGeom>
          <a:noFill/>
        </p:spPr>
      </p:pic>
      <p:pic>
        <p:nvPicPr>
          <p:cNvPr id="1036" name="Picture 12" descr="http://image.dzsc.com/data/2011/05/19/20110519170000532.jpg"/>
          <p:cNvPicPr>
            <a:picLocks noChangeAspect="1" noChangeArrowheads="1"/>
          </p:cNvPicPr>
          <p:nvPr/>
        </p:nvPicPr>
        <p:blipFill>
          <a:blip r:embed="rId7"/>
          <a:srcRect/>
          <a:stretch>
            <a:fillRect/>
          </a:stretch>
        </p:blipFill>
        <p:spPr bwMode="auto">
          <a:xfrm>
            <a:off x="2971800" y="5105400"/>
            <a:ext cx="3932515" cy="1600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麦克斯韦方程组的漫漫长路</a:t>
            </a:r>
            <a:endParaRPr lang="zh-CN" altLang="en-US" dirty="0"/>
          </a:p>
        </p:txBody>
      </p:sp>
      <p:sp>
        <p:nvSpPr>
          <p:cNvPr id="3" name="内容占位符 2"/>
          <p:cNvSpPr>
            <a:spLocks noGrp="1"/>
          </p:cNvSpPr>
          <p:nvPr>
            <p:ph idx="1"/>
          </p:nvPr>
        </p:nvSpPr>
        <p:spPr/>
        <p:txBody>
          <a:bodyPr/>
          <a:lstStyle/>
          <a:p>
            <a:r>
              <a:rPr lang="en-US" altLang="zh-CN" sz="2400" b="1" dirty="0" smtClean="0"/>
              <a:t>18</a:t>
            </a:r>
            <a:r>
              <a:rPr lang="zh-CN" altLang="en-US" sz="2400" b="1" dirty="0" smtClean="0"/>
              <a:t>世纪末到</a:t>
            </a:r>
            <a:r>
              <a:rPr lang="en-US" altLang="zh-CN" sz="2400" b="1" dirty="0" smtClean="0"/>
              <a:t>19</a:t>
            </a:r>
            <a:r>
              <a:rPr lang="zh-CN" altLang="en-US" sz="2400" b="1" dirty="0" smtClean="0"/>
              <a:t>世纪初，描述电场、磁场的性质以及电、磁场相互关系的库仑定律、高斯定理、安培定律、法拉第电磁感应定律已经相继建立，法拉第关于力线和场的概念已经提出，标志着建立统一电磁理论的条件已经具备。</a:t>
            </a:r>
            <a:endParaRPr lang="en-US" altLang="zh-CN" sz="2400" b="1" dirty="0" smtClean="0"/>
          </a:p>
          <a:p>
            <a:r>
              <a:rPr lang="zh-CN" altLang="en-US" sz="2400" b="1" dirty="0" smtClean="0"/>
              <a:t>许多科学家都对这一课题作出了探索：</a:t>
            </a:r>
            <a:endParaRPr lang="en-US" altLang="zh-CN" sz="2400" b="1" dirty="0" smtClean="0"/>
          </a:p>
          <a:p>
            <a:endParaRPr lang="zh-CN" altLang="en-US" sz="2400" b="1"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16</a:t>
            </a:fld>
            <a:endParaRPr lang="en-US" altLang="zh-CN"/>
          </a:p>
        </p:txBody>
      </p:sp>
      <p:sp>
        <p:nvSpPr>
          <p:cNvPr id="5" name="矩形 4"/>
          <p:cNvSpPr/>
          <p:nvPr/>
        </p:nvSpPr>
        <p:spPr>
          <a:xfrm>
            <a:off x="914400" y="3200400"/>
            <a:ext cx="6705600" cy="430887"/>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安培的超距作用电磁理论</a:t>
            </a:r>
            <a:endParaRPr lang="zh-CN" altLang="en-US" sz="2200" dirty="0">
              <a:solidFill>
                <a:schemeClr val="tx1"/>
              </a:solidFill>
              <a:latin typeface="+mn-lt"/>
              <a:ea typeface="黑体" panose="02010609060101010101" pitchFamily="49" charset="-122"/>
            </a:endParaRPr>
          </a:p>
        </p:txBody>
      </p:sp>
      <p:sp>
        <p:nvSpPr>
          <p:cNvPr id="6" name="矩形 5"/>
          <p:cNvSpPr/>
          <p:nvPr/>
        </p:nvSpPr>
        <p:spPr>
          <a:xfrm>
            <a:off x="914400" y="4648200"/>
            <a:ext cx="8229600" cy="430887"/>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法拉第和麦克斯韦的近距作用电磁理论</a:t>
            </a:r>
            <a:endParaRPr lang="zh-CN" altLang="en-US" sz="2200" dirty="0">
              <a:solidFill>
                <a:schemeClr val="tx1"/>
              </a:solidFill>
              <a:latin typeface="+mn-lt"/>
              <a:ea typeface="黑体" panose="02010609060101010101" pitchFamily="49" charset="-122"/>
            </a:endParaRPr>
          </a:p>
        </p:txBody>
      </p:sp>
      <p:sp>
        <p:nvSpPr>
          <p:cNvPr id="7" name="矩形 6"/>
          <p:cNvSpPr/>
          <p:nvPr/>
        </p:nvSpPr>
        <p:spPr>
          <a:xfrm>
            <a:off x="914400" y="3936087"/>
            <a:ext cx="6705600" cy="430887"/>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纽曼和韦伯的大陆派电动力学</a:t>
            </a:r>
            <a:endParaRPr lang="zh-CN" altLang="en-US" sz="2200" dirty="0">
              <a:solidFill>
                <a:schemeClr val="tx1"/>
              </a:solidFill>
              <a:latin typeface="+mn-l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麦克斯韦方程组的漫漫长路</a:t>
            </a:r>
            <a:endParaRPr lang="zh-CN" altLang="en-US" dirty="0"/>
          </a:p>
        </p:txBody>
      </p:sp>
      <p:sp>
        <p:nvSpPr>
          <p:cNvPr id="3" name="内容占位符 2"/>
          <p:cNvSpPr>
            <a:spLocks noGrp="1"/>
          </p:cNvSpPr>
          <p:nvPr>
            <p:ph idx="1"/>
          </p:nvPr>
        </p:nvSpPr>
        <p:spPr/>
        <p:txBody>
          <a:bodyPr/>
          <a:lstStyle/>
          <a:p>
            <a:r>
              <a:rPr lang="zh-CN" altLang="en-US" sz="2400" b="1" dirty="0" smtClean="0"/>
              <a:t>安培的超距作用电磁理论</a:t>
            </a:r>
          </a:p>
          <a:p>
            <a:endParaRPr lang="zh-CN" altLang="en-US" sz="2400" b="1"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17</a:t>
            </a:fld>
            <a:endParaRPr lang="en-US" altLang="zh-CN"/>
          </a:p>
        </p:txBody>
      </p:sp>
      <p:sp>
        <p:nvSpPr>
          <p:cNvPr id="5" name="矩形 4"/>
          <p:cNvSpPr/>
          <p:nvPr/>
        </p:nvSpPr>
        <p:spPr>
          <a:xfrm>
            <a:off x="457200" y="1600200"/>
            <a:ext cx="7010400" cy="144655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19</a:t>
            </a:r>
            <a:r>
              <a:rPr lang="zh-CN" altLang="en-US" sz="2200" dirty="0" smtClean="0">
                <a:solidFill>
                  <a:schemeClr val="tx1"/>
                </a:solidFill>
                <a:latin typeface="+mn-lt"/>
                <a:ea typeface="黑体" panose="02010609060101010101" pitchFamily="49" charset="-122"/>
              </a:rPr>
              <a:t>世纪</a:t>
            </a:r>
            <a:r>
              <a:rPr lang="en-US" altLang="zh-CN" sz="2200" dirty="0" smtClean="0">
                <a:solidFill>
                  <a:schemeClr val="tx1"/>
                </a:solidFill>
                <a:latin typeface="+mn-lt"/>
                <a:ea typeface="黑体" panose="02010609060101010101" pitchFamily="49" charset="-122"/>
              </a:rPr>
              <a:t>20</a:t>
            </a:r>
            <a:r>
              <a:rPr lang="zh-CN" altLang="en-US" sz="2200" dirty="0" smtClean="0">
                <a:solidFill>
                  <a:schemeClr val="tx1"/>
                </a:solidFill>
                <a:latin typeface="+mn-lt"/>
                <a:ea typeface="黑体" panose="02010609060101010101" pitchFamily="49" charset="-122"/>
              </a:rPr>
              <a:t>年代，</a:t>
            </a:r>
            <a:r>
              <a:rPr lang="zh-CN" altLang="en-US" sz="2200" b="1" dirty="0" smtClean="0">
                <a:solidFill>
                  <a:srgbClr val="0000FF"/>
                </a:solidFill>
                <a:latin typeface="+mn-lt"/>
                <a:ea typeface="黑体" panose="02010609060101010101" pitchFamily="49" charset="-122"/>
              </a:rPr>
              <a:t>安培</a:t>
            </a:r>
            <a:r>
              <a:rPr lang="zh-CN" altLang="en-US" sz="2200" dirty="0" smtClean="0">
                <a:solidFill>
                  <a:schemeClr val="tx1"/>
                </a:solidFill>
                <a:latin typeface="+mn-lt"/>
                <a:ea typeface="黑体" panose="02010609060101010101" pitchFamily="49" charset="-122"/>
              </a:rPr>
              <a:t>从电流与电流之间的相互作用出发，把磁性归结为</a:t>
            </a:r>
            <a:r>
              <a:rPr lang="zh-CN" altLang="en-US" sz="2200" b="1" dirty="0" smtClean="0">
                <a:solidFill>
                  <a:srgbClr val="0000FF"/>
                </a:solidFill>
                <a:latin typeface="+mn-lt"/>
                <a:ea typeface="黑体" panose="02010609060101010101" pitchFamily="49" charset="-122"/>
              </a:rPr>
              <a:t>电流之间的相互作用</a:t>
            </a:r>
            <a:r>
              <a:rPr lang="zh-CN" altLang="en-US" sz="2200" dirty="0" smtClean="0">
                <a:solidFill>
                  <a:schemeClr val="tx1"/>
                </a:solidFill>
                <a:latin typeface="+mn-lt"/>
                <a:ea typeface="黑体" panose="02010609060101010101" pitchFamily="49" charset="-122"/>
              </a:rPr>
              <a:t>，提出了‘</a:t>
            </a:r>
            <a:r>
              <a:rPr lang="zh-CN" altLang="en-US" sz="2200" b="1" dirty="0" smtClean="0">
                <a:solidFill>
                  <a:srgbClr val="DFA105"/>
                </a:solidFill>
                <a:latin typeface="+mn-lt"/>
                <a:ea typeface="黑体" panose="02010609060101010101" pitchFamily="49" charset="-122"/>
              </a:rPr>
              <a:t>分子电流</a:t>
            </a:r>
            <a:r>
              <a:rPr lang="zh-CN" altLang="en-US" sz="2200" dirty="0" smtClean="0">
                <a:solidFill>
                  <a:schemeClr val="tx1"/>
                </a:solidFill>
                <a:latin typeface="+mn-lt"/>
                <a:ea typeface="黑体" panose="02010609060101010101" pitchFamily="49" charset="-122"/>
              </a:rPr>
              <a:t>’假说。他通过一系列精确实验，定量研究电流之间的相互作用，推出了普遍的电动力公式。</a:t>
            </a:r>
            <a:endParaRPr lang="zh-CN" altLang="en-US" sz="2200" dirty="0">
              <a:solidFill>
                <a:schemeClr val="tx1"/>
              </a:solidFill>
              <a:latin typeface="+mn-lt"/>
              <a:ea typeface="黑体" panose="02010609060101010101" pitchFamily="49" charset="-122"/>
            </a:endParaRPr>
          </a:p>
        </p:txBody>
      </p:sp>
      <p:sp>
        <p:nvSpPr>
          <p:cNvPr id="6" name="矩形 5"/>
          <p:cNvSpPr/>
          <p:nvPr/>
        </p:nvSpPr>
        <p:spPr>
          <a:xfrm>
            <a:off x="457200" y="5638800"/>
            <a:ext cx="8382000" cy="769441"/>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安培的电动力学能说明一些电磁现象，能够定量计算，但是它不能说明电磁感应，也没有包括库仑定律，对静电领域无能为力。</a:t>
            </a:r>
            <a:endParaRPr lang="zh-CN" altLang="en-US" sz="2200" dirty="0">
              <a:solidFill>
                <a:schemeClr val="tx1"/>
              </a:solidFill>
              <a:latin typeface="+mn-lt"/>
              <a:ea typeface="黑体" panose="02010609060101010101" pitchFamily="49" charset="-122"/>
            </a:endParaRPr>
          </a:p>
        </p:txBody>
      </p:sp>
      <p:sp>
        <p:nvSpPr>
          <p:cNvPr id="7" name="矩形 6"/>
          <p:cNvSpPr/>
          <p:nvPr/>
        </p:nvSpPr>
        <p:spPr>
          <a:xfrm>
            <a:off x="457200" y="3124200"/>
            <a:ext cx="6705600" cy="2462213"/>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然而，安培的电动力公式是建立在</a:t>
            </a:r>
            <a:r>
              <a:rPr lang="zh-CN" altLang="en-US" sz="2200" b="1" dirty="0" smtClean="0">
                <a:solidFill>
                  <a:srgbClr val="FF0000"/>
                </a:solidFill>
                <a:latin typeface="+mn-lt"/>
                <a:ea typeface="黑体" panose="02010609060101010101" pitchFamily="49" charset="-122"/>
              </a:rPr>
              <a:t>超距作用</a:t>
            </a:r>
            <a:r>
              <a:rPr lang="zh-CN" altLang="en-US" sz="2200" dirty="0" smtClean="0">
                <a:solidFill>
                  <a:schemeClr val="tx1"/>
                </a:solidFill>
                <a:latin typeface="+mn-lt"/>
                <a:ea typeface="黑体" panose="02010609060101010101" pitchFamily="49" charset="-122"/>
              </a:rPr>
              <a:t>的基础上。安培遵循牛顿的路线，认定电流元之间的相互作用力是电磁现象的核心，电流元之间存在超距作用，就象万有引力一样，因此安培把自己的理论称为电动力学。由于电磁相互作用和引力作用有根本的区别，所以安培的电动力公式遇到了万有引力定律所没有的困难和矛盾。</a:t>
            </a:r>
            <a:endParaRPr lang="zh-CN" altLang="en-US" sz="2200" dirty="0">
              <a:solidFill>
                <a:schemeClr val="tx1"/>
              </a:solidFill>
              <a:latin typeface="+mn-lt"/>
              <a:ea typeface="黑体" panose="02010609060101010101" pitchFamily="49" charset="-122"/>
            </a:endParaRPr>
          </a:p>
        </p:txBody>
      </p:sp>
      <p:pic>
        <p:nvPicPr>
          <p:cNvPr id="1025" name="Picture 1" descr="C:\Users\Administrator\AppData\Roaming\Tencent\Users\9148071\QQ\WinTemp\RichOle\@7IDP[D7}$OPZFBSH%U3SB6.png"/>
          <p:cNvPicPr>
            <a:picLocks noChangeAspect="1" noChangeArrowheads="1"/>
          </p:cNvPicPr>
          <p:nvPr/>
        </p:nvPicPr>
        <p:blipFill>
          <a:blip r:embed="rId2"/>
          <a:srcRect l="6103" r="7512"/>
          <a:stretch>
            <a:fillRect/>
          </a:stretch>
        </p:blipFill>
        <p:spPr bwMode="auto">
          <a:xfrm>
            <a:off x="7391400" y="990600"/>
            <a:ext cx="1752600" cy="2286000"/>
          </a:xfrm>
          <a:prstGeom prst="rect">
            <a:avLst/>
          </a:prstGeom>
          <a:noFill/>
        </p:spPr>
      </p:pic>
      <p:pic>
        <p:nvPicPr>
          <p:cNvPr id="1026" name="Picture 2" descr="C:\Users\Administrator\AppData\Roaming\Tencent\Users\9148071\QQ\WinTemp\RichOle\H2PTZ4FQ}4$KEA$KB7`B2XX.png"/>
          <p:cNvPicPr>
            <a:picLocks noChangeAspect="1" noChangeArrowheads="1"/>
          </p:cNvPicPr>
          <p:nvPr/>
        </p:nvPicPr>
        <p:blipFill>
          <a:blip r:embed="rId3"/>
          <a:srcRect/>
          <a:stretch>
            <a:fillRect/>
          </a:stretch>
        </p:blipFill>
        <p:spPr bwMode="auto">
          <a:xfrm>
            <a:off x="7308476" y="3352800"/>
            <a:ext cx="1835523" cy="2133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麦克斯韦方程组的漫漫长路</a:t>
            </a:r>
            <a:endParaRPr lang="zh-CN" altLang="en-US" dirty="0"/>
          </a:p>
        </p:txBody>
      </p:sp>
      <p:sp>
        <p:nvSpPr>
          <p:cNvPr id="3" name="内容占位符 2"/>
          <p:cNvSpPr>
            <a:spLocks noGrp="1"/>
          </p:cNvSpPr>
          <p:nvPr>
            <p:ph idx="1"/>
          </p:nvPr>
        </p:nvSpPr>
        <p:spPr/>
        <p:txBody>
          <a:bodyPr/>
          <a:lstStyle/>
          <a:p>
            <a:r>
              <a:rPr lang="zh-CN" altLang="en-US" sz="2400" b="1" dirty="0" smtClean="0"/>
              <a:t>纽曼和韦伯的大陆派电动力学</a:t>
            </a:r>
          </a:p>
          <a:p>
            <a:endParaRPr lang="zh-CN" altLang="en-US" sz="2400" b="1"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18</a:t>
            </a:fld>
            <a:endParaRPr lang="en-US" altLang="zh-CN"/>
          </a:p>
        </p:txBody>
      </p:sp>
      <p:sp>
        <p:nvSpPr>
          <p:cNvPr id="5" name="矩形 4"/>
          <p:cNvSpPr/>
          <p:nvPr/>
        </p:nvSpPr>
        <p:spPr>
          <a:xfrm>
            <a:off x="457200" y="1600200"/>
            <a:ext cx="7010400" cy="769441"/>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不久安培的学说传到德国，形成了大陆派电动力学。</a:t>
            </a:r>
            <a:r>
              <a:rPr lang="zh-CN" altLang="en-US" sz="2200" dirty="0" smtClean="0">
                <a:solidFill>
                  <a:srgbClr val="0000FF"/>
                </a:solidFill>
                <a:latin typeface="+mn-lt"/>
                <a:ea typeface="黑体" panose="02010609060101010101" pitchFamily="49" charset="-122"/>
              </a:rPr>
              <a:t>纽曼</a:t>
            </a:r>
            <a:r>
              <a:rPr lang="zh-CN" altLang="en-US" sz="2200" dirty="0" smtClean="0">
                <a:solidFill>
                  <a:schemeClr val="tx1"/>
                </a:solidFill>
                <a:latin typeface="+mn-lt"/>
                <a:ea typeface="黑体" panose="02010609060101010101" pitchFamily="49" charset="-122"/>
              </a:rPr>
              <a:t>和</a:t>
            </a:r>
            <a:r>
              <a:rPr lang="zh-CN" altLang="en-US" sz="2200" dirty="0" smtClean="0">
                <a:solidFill>
                  <a:srgbClr val="0000FF"/>
                </a:solidFill>
                <a:latin typeface="+mn-lt"/>
                <a:ea typeface="黑体" panose="02010609060101010101" pitchFamily="49" charset="-122"/>
              </a:rPr>
              <a:t>韦伯</a:t>
            </a:r>
            <a:r>
              <a:rPr lang="zh-CN" altLang="en-US" sz="2200" dirty="0" smtClean="0">
                <a:solidFill>
                  <a:schemeClr val="tx1"/>
                </a:solidFill>
                <a:latin typeface="+mn-lt"/>
                <a:ea typeface="黑体" panose="02010609060101010101" pitchFamily="49" charset="-122"/>
              </a:rPr>
              <a:t>是这个学派的代表。</a:t>
            </a:r>
            <a:endParaRPr lang="zh-CN" altLang="en-US" sz="2200" dirty="0">
              <a:solidFill>
                <a:schemeClr val="tx1"/>
              </a:solidFill>
              <a:latin typeface="+mn-lt"/>
              <a:ea typeface="黑体" panose="02010609060101010101" pitchFamily="49" charset="-122"/>
            </a:endParaRPr>
          </a:p>
        </p:txBody>
      </p:sp>
      <p:sp>
        <p:nvSpPr>
          <p:cNvPr id="6" name="矩形 5"/>
          <p:cNvSpPr/>
          <p:nvPr/>
        </p:nvSpPr>
        <p:spPr>
          <a:xfrm>
            <a:off x="457200" y="5250359"/>
            <a:ext cx="8382000" cy="769441"/>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但是韦伯公式中包含了依赖于速度的力，所以屡遭反对。亥姆赫兹曾多次批评它不遵守能量守恒定律，大大影响了它的声誉。</a:t>
            </a:r>
            <a:endParaRPr lang="zh-CN" altLang="en-US" sz="2200" dirty="0">
              <a:solidFill>
                <a:schemeClr val="tx1"/>
              </a:solidFill>
              <a:latin typeface="+mn-lt"/>
              <a:ea typeface="黑体" panose="02010609060101010101" pitchFamily="49" charset="-122"/>
            </a:endParaRPr>
          </a:p>
        </p:txBody>
      </p:sp>
      <p:sp>
        <p:nvSpPr>
          <p:cNvPr id="7" name="矩形 6"/>
          <p:cNvSpPr/>
          <p:nvPr/>
        </p:nvSpPr>
        <p:spPr>
          <a:xfrm>
            <a:off x="457200" y="2590800"/>
            <a:ext cx="6858000" cy="430887"/>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1845</a:t>
            </a:r>
            <a:r>
              <a:rPr lang="zh-CN" altLang="en-US" sz="2200" dirty="0" smtClean="0">
                <a:solidFill>
                  <a:schemeClr val="tx1"/>
                </a:solidFill>
                <a:latin typeface="+mn-lt"/>
                <a:ea typeface="黑体" panose="02010609060101010101" pitchFamily="49" charset="-122"/>
              </a:rPr>
              <a:t>年，纽曼提出了电磁感应定律的数学表达式。</a:t>
            </a:r>
            <a:endParaRPr lang="zh-CN" altLang="en-US" sz="2200" dirty="0">
              <a:solidFill>
                <a:schemeClr val="tx1"/>
              </a:solidFill>
              <a:latin typeface="+mn-lt"/>
              <a:ea typeface="黑体" panose="02010609060101010101" pitchFamily="49" charset="-122"/>
            </a:endParaRPr>
          </a:p>
        </p:txBody>
      </p:sp>
      <p:pic>
        <p:nvPicPr>
          <p:cNvPr id="31745" name="Picture 1" descr="C:\Users\Administrator\AppData\Roaming\Tencent\Users\9148071\QQ\WinTemp\RichOle\[`%5G@OS4{56{U8)TCQ6CKB.png"/>
          <p:cNvPicPr>
            <a:picLocks noChangeAspect="1" noChangeArrowheads="1"/>
          </p:cNvPicPr>
          <p:nvPr/>
        </p:nvPicPr>
        <p:blipFill>
          <a:blip r:embed="rId2"/>
          <a:srcRect/>
          <a:stretch>
            <a:fillRect/>
          </a:stretch>
        </p:blipFill>
        <p:spPr bwMode="auto">
          <a:xfrm>
            <a:off x="7620000" y="1143000"/>
            <a:ext cx="1343025" cy="1790700"/>
          </a:xfrm>
          <a:prstGeom prst="rect">
            <a:avLst/>
          </a:prstGeom>
          <a:noFill/>
        </p:spPr>
      </p:pic>
      <p:sp>
        <p:nvSpPr>
          <p:cNvPr id="11" name="矩形 10"/>
          <p:cNvSpPr/>
          <p:nvPr/>
        </p:nvSpPr>
        <p:spPr>
          <a:xfrm>
            <a:off x="457200" y="3276600"/>
            <a:ext cx="8153400" cy="1785104"/>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1846</a:t>
            </a:r>
            <a:r>
              <a:rPr lang="zh-CN" altLang="en-US" sz="2200" dirty="0" smtClean="0">
                <a:solidFill>
                  <a:schemeClr val="tx1"/>
                </a:solidFill>
                <a:latin typeface="+mn-lt"/>
                <a:ea typeface="黑体" panose="02010609060101010101" pitchFamily="49" charset="-122"/>
              </a:rPr>
              <a:t>年，韦伯发展了安培的理论，把电流看成是由沿相反方向以相同速度运动的同样数量的正负电荷组成，在安培定律基础上，提出了更一般的电动力公式，包括了库仑定律。进一步推导，可以引出安培定律和纽曼电磁感应公式。于是</a:t>
            </a:r>
            <a:r>
              <a:rPr lang="zh-CN" altLang="en-US" sz="2200" dirty="0" smtClean="0">
                <a:solidFill>
                  <a:srgbClr val="7030A0"/>
                </a:solidFill>
                <a:latin typeface="+mn-lt"/>
                <a:ea typeface="黑体" panose="02010609060101010101" pitchFamily="49" charset="-122"/>
              </a:rPr>
              <a:t>韦伯电动力公式</a:t>
            </a:r>
            <a:r>
              <a:rPr lang="zh-CN" altLang="en-US" sz="2200" dirty="0" smtClean="0">
                <a:solidFill>
                  <a:schemeClr val="tx1"/>
                </a:solidFill>
                <a:latin typeface="+mn-lt"/>
                <a:ea typeface="黑体" panose="02010609060101010101" pitchFamily="49" charset="-122"/>
              </a:rPr>
              <a:t>成了大陆派电动力学的基础。</a:t>
            </a:r>
            <a:endParaRPr lang="zh-CN" altLang="en-US" sz="2200" dirty="0">
              <a:solidFill>
                <a:schemeClr val="tx1"/>
              </a:solidFill>
              <a:latin typeface="+mn-l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麦克斯韦方程组的漫漫长路</a:t>
            </a:r>
            <a:endParaRPr lang="zh-CN" altLang="en-US" dirty="0"/>
          </a:p>
        </p:txBody>
      </p:sp>
      <p:sp>
        <p:nvSpPr>
          <p:cNvPr id="3" name="内容占位符 2"/>
          <p:cNvSpPr>
            <a:spLocks noGrp="1"/>
          </p:cNvSpPr>
          <p:nvPr>
            <p:ph idx="1"/>
          </p:nvPr>
        </p:nvSpPr>
        <p:spPr/>
        <p:txBody>
          <a:bodyPr/>
          <a:lstStyle/>
          <a:p>
            <a:r>
              <a:rPr lang="zh-CN" altLang="en-US" sz="2400" b="1" dirty="0" smtClean="0"/>
              <a:t>近距作用的提出</a:t>
            </a:r>
            <a:endParaRPr lang="zh-CN" altLang="en-US" sz="2400" b="1"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19</a:t>
            </a:fld>
            <a:endParaRPr lang="en-US" altLang="zh-CN"/>
          </a:p>
        </p:txBody>
      </p:sp>
      <p:sp>
        <p:nvSpPr>
          <p:cNvPr id="5" name="矩形 4"/>
          <p:cNvSpPr/>
          <p:nvPr/>
        </p:nvSpPr>
        <p:spPr>
          <a:xfrm>
            <a:off x="457200" y="1447800"/>
            <a:ext cx="8534400" cy="769441"/>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和大陆派电动力学对立的另有一学派，主张近距作用。</a:t>
            </a:r>
            <a:r>
              <a:rPr lang="zh-CN" altLang="en-US" sz="2200" b="1" dirty="0" smtClean="0">
                <a:solidFill>
                  <a:srgbClr val="0070C0"/>
                </a:solidFill>
                <a:latin typeface="+mn-lt"/>
                <a:ea typeface="黑体" panose="02010609060101010101" pitchFamily="49" charset="-122"/>
              </a:rPr>
              <a:t>法拉第</a:t>
            </a:r>
            <a:r>
              <a:rPr lang="zh-CN" altLang="en-US" sz="2200" dirty="0" smtClean="0">
                <a:solidFill>
                  <a:schemeClr val="tx1"/>
                </a:solidFill>
                <a:latin typeface="+mn-lt"/>
                <a:ea typeface="黑体" panose="02010609060101010101" pitchFamily="49" charset="-122"/>
              </a:rPr>
              <a:t>和</a:t>
            </a:r>
            <a:r>
              <a:rPr lang="zh-CN" altLang="en-US" sz="2200" b="1" dirty="0" smtClean="0">
                <a:solidFill>
                  <a:srgbClr val="0070C0"/>
                </a:solidFill>
                <a:latin typeface="+mn-lt"/>
                <a:ea typeface="黑体" panose="02010609060101010101" pitchFamily="49" charset="-122"/>
              </a:rPr>
              <a:t>麦克斯韦</a:t>
            </a:r>
            <a:r>
              <a:rPr lang="zh-CN" altLang="en-US" sz="2200" dirty="0" smtClean="0">
                <a:solidFill>
                  <a:schemeClr val="tx1"/>
                </a:solidFill>
                <a:latin typeface="+mn-lt"/>
                <a:ea typeface="黑体" panose="02010609060101010101" pitchFamily="49" charset="-122"/>
              </a:rPr>
              <a:t>就是其突出代表。</a:t>
            </a:r>
            <a:endParaRPr lang="zh-CN" altLang="en-US" sz="2200" dirty="0">
              <a:solidFill>
                <a:schemeClr val="tx1"/>
              </a:solidFill>
              <a:latin typeface="+mn-lt"/>
              <a:ea typeface="黑体" panose="02010609060101010101" pitchFamily="49" charset="-122"/>
            </a:endParaRPr>
          </a:p>
        </p:txBody>
      </p:sp>
      <p:sp>
        <p:nvSpPr>
          <p:cNvPr id="6" name="矩形 5"/>
          <p:cNvSpPr/>
          <p:nvPr/>
        </p:nvSpPr>
        <p:spPr>
          <a:xfrm>
            <a:off x="457200" y="5257800"/>
            <a:ext cx="8382000" cy="144655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b="1" dirty="0" smtClean="0">
                <a:solidFill>
                  <a:srgbClr val="0070C0"/>
                </a:solidFill>
                <a:latin typeface="+mn-lt"/>
                <a:ea typeface="黑体" panose="02010609060101010101" pitchFamily="49" charset="-122"/>
              </a:rPr>
              <a:t>麦克斯韦</a:t>
            </a:r>
            <a:r>
              <a:rPr lang="zh-CN" altLang="en-US" sz="2200" dirty="0" smtClean="0">
                <a:solidFill>
                  <a:schemeClr val="tx1"/>
                </a:solidFill>
                <a:latin typeface="+mn-lt"/>
                <a:ea typeface="黑体" panose="02010609060101010101" pitchFamily="49" charset="-122"/>
              </a:rPr>
              <a:t>继承了法拉第的力线思想，坚持近距作用，同时又吸取了大陆派电动力学的正确部分，在两种不同学说争论的背景下，历经了三次重大变革，上了三个台阶，最终</a:t>
            </a:r>
            <a:r>
              <a:rPr lang="zh-CN" altLang="en-US" sz="2200" dirty="0" smtClean="0">
                <a:solidFill>
                  <a:schemeClr val="tx1"/>
                </a:solidFill>
                <a:ea typeface="黑体" panose="02010609060101010101" pitchFamily="49" charset="-122"/>
              </a:rPr>
              <a:t>创建了</a:t>
            </a:r>
            <a:r>
              <a:rPr lang="zh-CN" altLang="en-US" sz="2200" b="1" dirty="0" smtClean="0">
                <a:solidFill>
                  <a:srgbClr val="7030A0"/>
                </a:solidFill>
                <a:ea typeface="黑体" panose="02010609060101010101" pitchFamily="49" charset="-122"/>
              </a:rPr>
              <a:t>统一的电磁场理论</a:t>
            </a:r>
            <a:r>
              <a:rPr lang="zh-CN" altLang="en-US" sz="2200" dirty="0" smtClean="0">
                <a:solidFill>
                  <a:schemeClr val="tx1"/>
                </a:solidFill>
                <a:ea typeface="黑体" panose="02010609060101010101" pitchFamily="49" charset="-122"/>
              </a:rPr>
              <a:t>。</a:t>
            </a:r>
            <a:endParaRPr lang="zh-CN" altLang="en-US" sz="2200" dirty="0">
              <a:solidFill>
                <a:schemeClr val="tx1"/>
              </a:solidFill>
              <a:latin typeface="+mn-lt"/>
              <a:ea typeface="黑体" panose="02010609060101010101" pitchFamily="49" charset="-122"/>
            </a:endParaRPr>
          </a:p>
        </p:txBody>
      </p:sp>
      <p:sp>
        <p:nvSpPr>
          <p:cNvPr id="7" name="矩形 6"/>
          <p:cNvSpPr/>
          <p:nvPr/>
        </p:nvSpPr>
        <p:spPr>
          <a:xfrm>
            <a:off x="457200" y="2209800"/>
            <a:ext cx="8382000" cy="1107996"/>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b="1" dirty="0" smtClean="0">
                <a:solidFill>
                  <a:srgbClr val="0070C0"/>
                </a:solidFill>
                <a:latin typeface="+mn-lt"/>
                <a:ea typeface="黑体" panose="02010609060101010101" pitchFamily="49" charset="-122"/>
              </a:rPr>
              <a:t>法拉第</a:t>
            </a:r>
            <a:r>
              <a:rPr lang="zh-CN" altLang="en-US" sz="2200" dirty="0" smtClean="0">
                <a:solidFill>
                  <a:schemeClr val="tx1"/>
                </a:solidFill>
                <a:latin typeface="+mn-lt"/>
                <a:ea typeface="黑体" panose="02010609060101010101" pitchFamily="49" charset="-122"/>
              </a:rPr>
              <a:t>第一次明确提出了场的概念，认为电力和磁力都是通过力线传递的，在大量实验研究的基础上建立场的近距作用观点，为电磁场理论的建立奠定了最重要的基石。</a:t>
            </a:r>
            <a:endParaRPr lang="zh-CN" altLang="en-US" sz="2200" dirty="0">
              <a:solidFill>
                <a:schemeClr val="tx1"/>
              </a:solidFill>
              <a:latin typeface="+mn-lt"/>
              <a:ea typeface="黑体" panose="02010609060101010101" pitchFamily="49" charset="-122"/>
            </a:endParaRPr>
          </a:p>
        </p:txBody>
      </p:sp>
      <p:sp>
        <p:nvSpPr>
          <p:cNvPr id="11" name="矩形 10"/>
          <p:cNvSpPr/>
          <p:nvPr/>
        </p:nvSpPr>
        <p:spPr>
          <a:xfrm>
            <a:off x="457200" y="3362742"/>
            <a:ext cx="7239000" cy="1938992"/>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000" b="1" dirty="0" smtClean="0">
                <a:solidFill>
                  <a:srgbClr val="0070C0"/>
                </a:solidFill>
                <a:latin typeface="+mn-lt"/>
                <a:ea typeface="黑体" panose="02010609060101010101" pitchFamily="49" charset="-122"/>
              </a:rPr>
              <a:t>詹姆斯</a:t>
            </a:r>
            <a:r>
              <a:rPr lang="en-US" altLang="zh-CN" sz="2000" b="1" dirty="0" smtClean="0">
                <a:solidFill>
                  <a:srgbClr val="0070C0"/>
                </a:solidFill>
                <a:latin typeface="+mn-lt"/>
                <a:ea typeface="黑体" panose="02010609060101010101" pitchFamily="49" charset="-122"/>
              </a:rPr>
              <a:t>.</a:t>
            </a:r>
            <a:r>
              <a:rPr lang="zh-CN" altLang="en-US" sz="2000" b="1" dirty="0" smtClean="0">
                <a:solidFill>
                  <a:srgbClr val="0070C0"/>
                </a:solidFill>
                <a:latin typeface="+mn-lt"/>
                <a:ea typeface="黑体" panose="02010609060101010101" pitchFamily="49" charset="-122"/>
              </a:rPr>
              <a:t>克拉克</a:t>
            </a:r>
            <a:r>
              <a:rPr lang="en-US" altLang="zh-CN" sz="2000" b="1" dirty="0" smtClean="0">
                <a:solidFill>
                  <a:srgbClr val="0070C0"/>
                </a:solidFill>
                <a:latin typeface="+mn-lt"/>
                <a:ea typeface="黑体" panose="02010609060101010101" pitchFamily="49" charset="-122"/>
              </a:rPr>
              <a:t>.</a:t>
            </a:r>
            <a:r>
              <a:rPr lang="zh-CN" altLang="en-US" sz="2000" b="1" dirty="0" smtClean="0">
                <a:solidFill>
                  <a:srgbClr val="0070C0"/>
                </a:solidFill>
                <a:latin typeface="+mn-lt"/>
                <a:ea typeface="黑体" panose="02010609060101010101" pitchFamily="49" charset="-122"/>
              </a:rPr>
              <a:t>麦克斯韦</a:t>
            </a:r>
            <a:r>
              <a:rPr lang="zh-CN" altLang="en-US" sz="2000" dirty="0" smtClean="0">
                <a:solidFill>
                  <a:schemeClr val="tx1"/>
                </a:solidFill>
                <a:latin typeface="+mn-lt"/>
                <a:ea typeface="黑体" panose="02010609060101010101" pitchFamily="49" charset="-122"/>
              </a:rPr>
              <a:t>，英国人，</a:t>
            </a:r>
            <a:r>
              <a:rPr lang="en-US" altLang="zh-CN" sz="2000" dirty="0" smtClean="0">
                <a:solidFill>
                  <a:schemeClr val="tx1"/>
                </a:solidFill>
                <a:latin typeface="+mn-lt"/>
                <a:ea typeface="黑体" panose="02010609060101010101" pitchFamily="49" charset="-122"/>
              </a:rPr>
              <a:t>1831</a:t>
            </a:r>
            <a:r>
              <a:rPr lang="zh-CN" altLang="en-US" sz="2000" dirty="0" smtClean="0">
                <a:solidFill>
                  <a:schemeClr val="tx1"/>
                </a:solidFill>
                <a:latin typeface="+mn-lt"/>
                <a:ea typeface="黑体" panose="02010609060101010101" pitchFamily="49" charset="-122"/>
              </a:rPr>
              <a:t>年生于爱丁堡，自幼聪慧过人，得到父亲和老师的静心培养。</a:t>
            </a:r>
            <a:r>
              <a:rPr lang="en-US" altLang="zh-CN" sz="2000" dirty="0" smtClean="0">
                <a:solidFill>
                  <a:schemeClr val="tx1"/>
                </a:solidFill>
                <a:latin typeface="+mn-lt"/>
                <a:ea typeface="黑体" panose="02010609060101010101" pitchFamily="49" charset="-122"/>
              </a:rPr>
              <a:t>10</a:t>
            </a:r>
            <a:r>
              <a:rPr lang="zh-CN" altLang="en-US" sz="2000" dirty="0" smtClean="0">
                <a:solidFill>
                  <a:schemeClr val="tx1"/>
                </a:solidFill>
                <a:latin typeface="+mn-lt"/>
                <a:ea typeface="黑体" panose="02010609060101010101" pitchFamily="49" charset="-122"/>
              </a:rPr>
              <a:t>岁进入爱丁堡书院学习。</a:t>
            </a:r>
            <a:r>
              <a:rPr lang="en-US" altLang="zh-CN" sz="2000" dirty="0" smtClean="0">
                <a:solidFill>
                  <a:schemeClr val="tx1"/>
                </a:solidFill>
                <a:latin typeface="+mn-lt"/>
                <a:ea typeface="黑体" panose="02010609060101010101" pitchFamily="49" charset="-122"/>
              </a:rPr>
              <a:t>15</a:t>
            </a:r>
            <a:r>
              <a:rPr lang="zh-CN" altLang="en-US" sz="2000" dirty="0" smtClean="0">
                <a:solidFill>
                  <a:schemeClr val="tx1"/>
                </a:solidFill>
                <a:latin typeface="+mn-lt"/>
                <a:ea typeface="黑体" panose="02010609060101010101" pitchFamily="49" charset="-122"/>
              </a:rPr>
              <a:t>岁就有几何学论文发表。</a:t>
            </a:r>
            <a:r>
              <a:rPr lang="en-US" altLang="zh-CN" sz="2000" dirty="0" smtClean="0">
                <a:solidFill>
                  <a:schemeClr val="tx1"/>
                </a:solidFill>
                <a:latin typeface="+mn-lt"/>
                <a:ea typeface="黑体" panose="02010609060101010101" pitchFamily="49" charset="-122"/>
              </a:rPr>
              <a:t>1850</a:t>
            </a:r>
            <a:r>
              <a:rPr lang="zh-CN" altLang="en-US" sz="2000" dirty="0" smtClean="0">
                <a:solidFill>
                  <a:schemeClr val="tx1"/>
                </a:solidFill>
                <a:latin typeface="+mn-lt"/>
                <a:ea typeface="黑体" panose="02010609060101010101" pitchFamily="49" charset="-122"/>
              </a:rPr>
              <a:t>年入剑桥大学，期间获得数学竞赛优胜者称号。剑桥大学期间麦克斯韦受到研究员</a:t>
            </a:r>
            <a:r>
              <a:rPr lang="en-US" altLang="zh-CN" sz="2000" dirty="0" smtClean="0">
                <a:solidFill>
                  <a:schemeClr val="tx1"/>
                </a:solidFill>
                <a:latin typeface="+mn-lt"/>
                <a:ea typeface="黑体" panose="02010609060101010101" pitchFamily="49" charset="-122"/>
              </a:rPr>
              <a:t>W.</a:t>
            </a:r>
            <a:r>
              <a:rPr lang="zh-CN" altLang="en-US" sz="2000" dirty="0" smtClean="0">
                <a:solidFill>
                  <a:schemeClr val="tx1"/>
                </a:solidFill>
                <a:latin typeface="+mn-lt"/>
                <a:ea typeface="黑体" panose="02010609060101010101" pitchFamily="49" charset="-122"/>
              </a:rPr>
              <a:t>汤姆生的影响，开始研究电磁学和法拉第的电磁场理论。</a:t>
            </a:r>
            <a:endParaRPr lang="zh-CN" altLang="en-US" sz="2000" dirty="0">
              <a:solidFill>
                <a:schemeClr val="tx1"/>
              </a:solidFill>
              <a:latin typeface="+mn-lt"/>
              <a:ea typeface="黑体" panose="02010609060101010101" pitchFamily="49" charset="-122"/>
            </a:endParaRPr>
          </a:p>
        </p:txBody>
      </p:sp>
      <p:pic>
        <p:nvPicPr>
          <p:cNvPr id="10" name="Picture 4"/>
          <p:cNvPicPr>
            <a:picLocks noChangeAspect="1" noChangeArrowheads="1"/>
          </p:cNvPicPr>
          <p:nvPr/>
        </p:nvPicPr>
        <p:blipFill>
          <a:blip r:embed="rId2"/>
          <a:srcRect/>
          <a:stretch>
            <a:fillRect/>
          </a:stretch>
        </p:blipFill>
        <p:spPr bwMode="auto">
          <a:xfrm>
            <a:off x="7707086" y="2971800"/>
            <a:ext cx="1360714" cy="1905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i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我们现在已经知道</a:t>
            </a:r>
            <a:r>
              <a:rPr lang="en-US" altLang="zh-CN" b="1" dirty="0" smtClean="0"/>
              <a:t>…</a:t>
            </a:r>
            <a:endParaRPr lang="zh-CN" altLang="en-US" dirty="0"/>
          </a:p>
        </p:txBody>
      </p:sp>
      <p:sp>
        <p:nvSpPr>
          <p:cNvPr id="3" name="内容占位符 2"/>
          <p:cNvSpPr>
            <a:spLocks noGrp="1"/>
          </p:cNvSpPr>
          <p:nvPr>
            <p:ph idx="1"/>
          </p:nvPr>
        </p:nvSpPr>
        <p:spPr>
          <a:xfrm>
            <a:off x="457200" y="1066800"/>
            <a:ext cx="8512175" cy="5105400"/>
          </a:xfrm>
        </p:spPr>
        <p:txBody>
          <a:bodyPr/>
          <a:lstStyle/>
          <a:p>
            <a:pPr>
              <a:buClr>
                <a:schemeClr val="accent1"/>
              </a:buClr>
              <a:buSzPct val="100000"/>
              <a:buFont typeface="Wingdings" pitchFamily="2" charset="2"/>
              <a:buChar char="Ø"/>
            </a:pPr>
            <a:r>
              <a:rPr lang="zh-CN" altLang="en-US" sz="2400" dirty="0" smtClean="0"/>
              <a:t>电与磁密不可分：不断变化的磁场会产生电场，而电流和不断变化的电场又会产生磁场</a:t>
            </a:r>
            <a:endParaRPr lang="en-US" altLang="zh-CN" sz="2400" dirty="0" smtClean="0"/>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endParaRPr lang="en-US" altLang="zh-CN" dirty="0" smtClean="0"/>
          </a:p>
          <a:p>
            <a:pPr>
              <a:buClr>
                <a:schemeClr val="accent1"/>
              </a:buClr>
              <a:buSzPct val="100000"/>
              <a:buFont typeface="Wingdings" pitchFamily="2" charset="2"/>
              <a:buChar char="Ø"/>
            </a:pPr>
            <a:r>
              <a:rPr lang="zh-CN" altLang="en-US" sz="2400" dirty="0" smtClean="0"/>
              <a:t>可见光只是很宽的电磁波谱中的一段，其辐射由振荡电场和磁场构成</a:t>
            </a:r>
            <a:endParaRPr lang="en-US" altLang="zh-CN" sz="2400" dirty="0" smtClean="0"/>
          </a:p>
          <a:p>
            <a:pPr>
              <a:buFont typeface="Wingdings" pitchFamily="2" charset="2"/>
              <a:buChar char="Ø"/>
            </a:pPr>
            <a:endParaRPr lang="en-US" altLang="zh-CN" sz="2400" dirty="0" smtClean="0"/>
          </a:p>
          <a:p>
            <a:pPr>
              <a:buFont typeface="Wingdings" pitchFamily="2" charset="2"/>
              <a:buChar char="Ø"/>
            </a:pPr>
            <a:endParaRPr lang="en-US" altLang="zh-CN" sz="2400" dirty="0" smtClean="0"/>
          </a:p>
          <a:p>
            <a:pPr>
              <a:buFont typeface="Wingdings" pitchFamily="2" charset="2"/>
              <a:buChar char="Ø"/>
            </a:pPr>
            <a:endParaRPr lang="en-US" altLang="zh-CN" sz="2400" dirty="0" smtClean="0"/>
          </a:p>
          <a:p>
            <a:pPr>
              <a:buFont typeface="Wingdings" pitchFamily="2" charset="2"/>
              <a:buChar char="Ø"/>
            </a:pPr>
            <a:endParaRPr lang="en-US" altLang="zh-CN" sz="2400" dirty="0" smtClean="0"/>
          </a:p>
          <a:p>
            <a:pPr>
              <a:buFont typeface="Wingdings" pitchFamily="2" charset="2"/>
              <a:buChar char="Ø"/>
            </a:pPr>
            <a:endParaRPr lang="en-US" altLang="zh-CN" sz="2400" dirty="0" smtClean="0"/>
          </a:p>
          <a:p>
            <a:r>
              <a:rPr lang="zh-CN" altLang="en-US" sz="2400" b="1" dirty="0" smtClean="0">
                <a:solidFill>
                  <a:srgbClr val="00B0F0"/>
                </a:solidFill>
                <a:latin typeface="华文楷体" pitchFamily="2" charset="-122"/>
                <a:ea typeface="华文楷体" pitchFamily="2" charset="-122"/>
              </a:rPr>
              <a:t>这些知识不是凭空冒出来的，来源于几百年电磁学的发展</a:t>
            </a:r>
            <a:endParaRPr lang="zh-CN" altLang="en-US" sz="2400" b="1" dirty="0">
              <a:solidFill>
                <a:srgbClr val="00B0F0"/>
              </a:solidFill>
              <a:latin typeface="华文楷体" pitchFamily="2" charset="-122"/>
              <a:ea typeface="华文楷体" pitchFamily="2" charset="-122"/>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2</a:t>
            </a:fld>
            <a:endParaRPr lang="en-US" altLang="zh-CN"/>
          </a:p>
        </p:txBody>
      </p:sp>
      <p:pic>
        <p:nvPicPr>
          <p:cNvPr id="86024" name="Picture 8" descr="C:\Users\Administrator\Downloads\e9da912397dda1448e4a3d6bb3b7d0a20df486b1.gif"/>
          <p:cNvPicPr>
            <a:picLocks noChangeAspect="1" noChangeArrowheads="1" noCrop="1"/>
          </p:cNvPicPr>
          <p:nvPr/>
        </p:nvPicPr>
        <p:blipFill>
          <a:blip r:embed="rId2"/>
          <a:srcRect/>
          <a:stretch>
            <a:fillRect/>
          </a:stretch>
        </p:blipFill>
        <p:spPr bwMode="auto">
          <a:xfrm>
            <a:off x="5410200" y="1676400"/>
            <a:ext cx="2133599" cy="1701029"/>
          </a:xfrm>
          <a:prstGeom prst="rect">
            <a:avLst/>
          </a:prstGeom>
          <a:noFill/>
        </p:spPr>
      </p:pic>
      <p:pic>
        <p:nvPicPr>
          <p:cNvPr id="14" name="图片 13" descr="dcl1.gif"/>
          <p:cNvPicPr>
            <a:picLocks noChangeAspect="1"/>
          </p:cNvPicPr>
          <p:nvPr/>
        </p:nvPicPr>
        <p:blipFill>
          <a:blip r:embed="rId3"/>
          <a:stretch>
            <a:fillRect/>
          </a:stretch>
        </p:blipFill>
        <p:spPr>
          <a:xfrm>
            <a:off x="1447800" y="1847850"/>
            <a:ext cx="2381250" cy="1504950"/>
          </a:xfrm>
          <a:prstGeom prst="rect">
            <a:avLst/>
          </a:prstGeom>
        </p:spPr>
      </p:pic>
      <p:pic>
        <p:nvPicPr>
          <p:cNvPr id="86032" name="Picture 16" descr="http://photo.hanyu.iciba.com/upload/encyclopedia_2/d4/aa/bk_d4aa417daf68489e01a702deffbec5c7_SB3IwW.jpg"/>
          <p:cNvPicPr>
            <a:picLocks noChangeAspect="1" noChangeArrowheads="1"/>
          </p:cNvPicPr>
          <p:nvPr/>
        </p:nvPicPr>
        <p:blipFill>
          <a:blip r:embed="rId4"/>
          <a:srcRect/>
          <a:stretch>
            <a:fillRect/>
          </a:stretch>
        </p:blipFill>
        <p:spPr bwMode="auto">
          <a:xfrm>
            <a:off x="1295400" y="4191000"/>
            <a:ext cx="6391275" cy="201108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麦克斯韦方程组的漫漫长路</a:t>
            </a:r>
            <a:endParaRPr lang="zh-CN" altLang="en-US" dirty="0"/>
          </a:p>
        </p:txBody>
      </p:sp>
      <p:sp>
        <p:nvSpPr>
          <p:cNvPr id="3" name="内容占位符 2"/>
          <p:cNvSpPr>
            <a:spLocks noGrp="1"/>
          </p:cNvSpPr>
          <p:nvPr>
            <p:ph idx="1"/>
          </p:nvPr>
        </p:nvSpPr>
        <p:spPr/>
        <p:txBody>
          <a:bodyPr/>
          <a:lstStyle/>
          <a:p>
            <a:r>
              <a:rPr lang="en-US" altLang="zh-CN" sz="2400" b="1" dirty="0" smtClean="0"/>
              <a:t> </a:t>
            </a:r>
            <a:r>
              <a:rPr lang="zh-CN" altLang="en-US" sz="2400" b="1" dirty="0" smtClean="0"/>
              <a:t>麦克斯韦创建电磁场理论的三步曲</a:t>
            </a:r>
            <a:endParaRPr lang="zh-CN" altLang="en-US" sz="2400" b="1"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20</a:t>
            </a:fld>
            <a:endParaRPr lang="en-US" altLang="zh-CN"/>
          </a:p>
        </p:txBody>
      </p:sp>
      <p:sp>
        <p:nvSpPr>
          <p:cNvPr id="5" name="矩形 4"/>
          <p:cNvSpPr/>
          <p:nvPr/>
        </p:nvSpPr>
        <p:spPr>
          <a:xfrm>
            <a:off x="457200" y="1447800"/>
            <a:ext cx="8534400" cy="769441"/>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1856</a:t>
            </a:r>
            <a:r>
              <a:rPr lang="zh-CN" altLang="en-US" sz="2200" dirty="0" smtClean="0">
                <a:solidFill>
                  <a:schemeClr val="tx1"/>
                </a:solidFill>
                <a:latin typeface="+mn-lt"/>
                <a:ea typeface="黑体" panose="02010609060101010101" pitchFamily="49" charset="-122"/>
              </a:rPr>
              <a:t>年发表</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论法拉第力线</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，运用类比法把流线的数学表达式用到静电理论中，对法拉第的电磁场思想建立了数学表述。</a:t>
            </a:r>
            <a:endParaRPr lang="zh-CN" altLang="en-US" sz="2200" dirty="0">
              <a:solidFill>
                <a:schemeClr val="tx1"/>
              </a:solidFill>
              <a:latin typeface="+mn-lt"/>
              <a:ea typeface="黑体" panose="02010609060101010101" pitchFamily="49" charset="-122"/>
            </a:endParaRPr>
          </a:p>
        </p:txBody>
      </p:sp>
      <p:sp>
        <p:nvSpPr>
          <p:cNvPr id="7" name="矩形 6"/>
          <p:cNvSpPr/>
          <p:nvPr/>
        </p:nvSpPr>
        <p:spPr>
          <a:xfrm>
            <a:off x="457200" y="2209800"/>
            <a:ext cx="8458200" cy="2800767"/>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1861</a:t>
            </a:r>
            <a:r>
              <a:rPr lang="zh-CN" altLang="en-US" sz="2200" dirty="0" smtClean="0">
                <a:solidFill>
                  <a:schemeClr val="tx1"/>
                </a:solidFill>
                <a:latin typeface="+mn-lt"/>
                <a:ea typeface="黑体" panose="02010609060101010101" pitchFamily="49" charset="-122"/>
              </a:rPr>
              <a:t>年发表</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论物理力线</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，建立</a:t>
            </a:r>
            <a:r>
              <a:rPr lang="zh-CN" altLang="en-US" sz="2200" b="1" dirty="0" smtClean="0">
                <a:solidFill>
                  <a:srgbClr val="7030A0"/>
                </a:solidFill>
                <a:latin typeface="+mn-lt"/>
                <a:ea typeface="黑体" panose="02010609060101010101" pitchFamily="49" charset="-122"/>
              </a:rPr>
              <a:t>‘分子涡旋’模型</a:t>
            </a:r>
            <a:r>
              <a:rPr lang="zh-CN" altLang="en-US" sz="2200" dirty="0" smtClean="0">
                <a:solidFill>
                  <a:schemeClr val="tx1"/>
                </a:solidFill>
                <a:latin typeface="+mn-lt"/>
                <a:ea typeface="黑体" panose="02010609060101010101" pitchFamily="49" charset="-122"/>
              </a:rPr>
              <a:t>，这个力学视角模型有助于描述一系列电磁现象，并且为‘位移电流’这一新概念奠定了基础。位移电流并不是真的电流。它是描述变化电场在某一特定区域产生磁场的方法，就像电流产生磁场那样。在麦克斯韦的模型中，如果电场的变化导致涡流介质中粒子位置的瞬时变化，</a:t>
            </a:r>
            <a:r>
              <a:rPr lang="zh-CN" altLang="en-US" sz="2200" dirty="0" smtClean="0">
                <a:solidFill>
                  <a:schemeClr val="tx1"/>
                </a:solidFill>
                <a:ea typeface="黑体" panose="02010609060101010101" pitchFamily="49" charset="-122"/>
              </a:rPr>
              <a:t>粒子位移的变化形成了电流，麦克斯韦称之为</a:t>
            </a:r>
            <a:r>
              <a:rPr lang="zh-CN" altLang="en-US" sz="2200" b="1" dirty="0" smtClean="0">
                <a:solidFill>
                  <a:srgbClr val="7030A0"/>
                </a:solidFill>
                <a:latin typeface="+mn-lt"/>
                <a:ea typeface="黑体" panose="02010609060101010101" pitchFamily="49" charset="-122"/>
              </a:rPr>
              <a:t>‘位移电流’</a:t>
            </a:r>
            <a:r>
              <a:rPr lang="zh-CN" altLang="en-US" sz="2200" dirty="0" smtClean="0">
                <a:solidFill>
                  <a:schemeClr val="tx1"/>
                </a:solidFill>
                <a:latin typeface="+mn-lt"/>
                <a:ea typeface="黑体" panose="02010609060101010101" pitchFamily="49" charset="-122"/>
              </a:rPr>
              <a:t>。增加这一概念之后，麦克斯韦估计出了电磁波在真空中的传播速度，发现与光速相等，因此</a:t>
            </a:r>
            <a:r>
              <a:rPr lang="zh-CN" altLang="en-US" sz="2200" b="1" dirty="0" smtClean="0">
                <a:solidFill>
                  <a:srgbClr val="7030A0"/>
                </a:solidFill>
                <a:latin typeface="+mn-lt"/>
                <a:ea typeface="黑体" panose="02010609060101010101" pitchFamily="49" charset="-122"/>
              </a:rPr>
              <a:t>预见光是一种电磁波</a:t>
            </a:r>
            <a:r>
              <a:rPr lang="zh-CN" altLang="en-US" sz="2200" dirty="0" smtClean="0">
                <a:solidFill>
                  <a:schemeClr val="tx1"/>
                </a:solidFill>
                <a:latin typeface="+mn-lt"/>
                <a:ea typeface="黑体" panose="02010609060101010101" pitchFamily="49" charset="-122"/>
              </a:rPr>
              <a:t>。</a:t>
            </a:r>
            <a:endParaRPr lang="zh-CN" altLang="en-US" sz="2200" dirty="0">
              <a:solidFill>
                <a:schemeClr val="tx1"/>
              </a:solidFill>
              <a:latin typeface="+mn-lt"/>
              <a:ea typeface="黑体" panose="02010609060101010101" pitchFamily="49" charset="-122"/>
            </a:endParaRPr>
          </a:p>
        </p:txBody>
      </p:sp>
      <p:sp>
        <p:nvSpPr>
          <p:cNvPr id="2049" name="AutoShape 1"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0" name="AutoShape 2"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1" name="AutoShape 3"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2052" name="Picture 4"/>
          <p:cNvPicPr>
            <a:picLocks noChangeAspect="1" noChangeArrowheads="1"/>
          </p:cNvPicPr>
          <p:nvPr/>
        </p:nvPicPr>
        <p:blipFill>
          <a:blip r:embed="rId2"/>
          <a:srcRect/>
          <a:stretch>
            <a:fillRect/>
          </a:stretch>
        </p:blipFill>
        <p:spPr bwMode="auto">
          <a:xfrm>
            <a:off x="2209800" y="4953000"/>
            <a:ext cx="5175301" cy="1828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麦克斯韦方程组的漫漫长路</a:t>
            </a:r>
            <a:endParaRPr lang="zh-CN" altLang="en-US" dirty="0"/>
          </a:p>
        </p:txBody>
      </p:sp>
      <p:sp>
        <p:nvSpPr>
          <p:cNvPr id="3" name="内容占位符 2"/>
          <p:cNvSpPr>
            <a:spLocks noGrp="1"/>
          </p:cNvSpPr>
          <p:nvPr>
            <p:ph idx="1"/>
          </p:nvPr>
        </p:nvSpPr>
        <p:spPr/>
        <p:txBody>
          <a:bodyPr/>
          <a:lstStyle/>
          <a:p>
            <a:r>
              <a:rPr lang="en-US" altLang="zh-CN" sz="2400" b="1" dirty="0" smtClean="0"/>
              <a:t> </a:t>
            </a:r>
            <a:r>
              <a:rPr lang="zh-CN" altLang="en-US" sz="2400" b="1" dirty="0" smtClean="0"/>
              <a:t>麦克斯韦创建电磁场理论的三步曲</a:t>
            </a:r>
            <a:endParaRPr lang="zh-CN" altLang="en-US" sz="2400" b="1"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21</a:t>
            </a:fld>
            <a:endParaRPr lang="en-US" altLang="zh-CN"/>
          </a:p>
        </p:txBody>
      </p:sp>
      <p:sp>
        <p:nvSpPr>
          <p:cNvPr id="5" name="矩形 4"/>
          <p:cNvSpPr/>
          <p:nvPr/>
        </p:nvSpPr>
        <p:spPr>
          <a:xfrm>
            <a:off x="457200" y="1447800"/>
            <a:ext cx="8534400" cy="429040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1865</a:t>
            </a:r>
            <a:r>
              <a:rPr lang="zh-CN" altLang="en-US" sz="2200" dirty="0" smtClean="0">
                <a:solidFill>
                  <a:schemeClr val="tx1"/>
                </a:solidFill>
                <a:latin typeface="+mn-lt"/>
                <a:ea typeface="黑体" panose="02010609060101010101" pitchFamily="49" charset="-122"/>
              </a:rPr>
              <a:t>年麦克斯韦发表了</a:t>
            </a:r>
            <a:r>
              <a:rPr lang="en-US" altLang="zh-CN" sz="2200" b="1" dirty="0" smtClean="0">
                <a:solidFill>
                  <a:srgbClr val="FF0000"/>
                </a:solidFill>
                <a:latin typeface="+mn-lt"/>
                <a:ea typeface="黑体" panose="02010609060101010101" pitchFamily="49" charset="-122"/>
              </a:rPr>
              <a:t>《</a:t>
            </a:r>
            <a:r>
              <a:rPr lang="zh-CN" altLang="en-US" sz="2200" b="1" dirty="0" smtClean="0">
                <a:solidFill>
                  <a:srgbClr val="FF0000"/>
                </a:solidFill>
                <a:latin typeface="+mn-lt"/>
                <a:ea typeface="黑体" panose="02010609060101010101" pitchFamily="49" charset="-122"/>
              </a:rPr>
              <a:t>电磁场的动力学理论</a:t>
            </a:r>
            <a:r>
              <a:rPr lang="en-US" altLang="zh-CN" sz="2200" b="1" dirty="0" smtClean="0">
                <a:solidFill>
                  <a:srgbClr val="FF0000"/>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，全面的论述了电磁场理论。这篇论文中，麦克斯韦放弃了力学模型，但坚持了</a:t>
            </a:r>
            <a:r>
              <a:rPr lang="zh-CN" altLang="en-US" sz="2200" b="1" dirty="0" smtClean="0">
                <a:solidFill>
                  <a:srgbClr val="00B0F0"/>
                </a:solidFill>
                <a:latin typeface="+mn-lt"/>
                <a:ea typeface="黑体" panose="02010609060101010101" pitchFamily="49" charset="-122"/>
              </a:rPr>
              <a:t>近距作用理论</a:t>
            </a:r>
            <a:r>
              <a:rPr lang="zh-CN" altLang="en-US" sz="2200" dirty="0" smtClean="0">
                <a:solidFill>
                  <a:schemeClr val="tx1"/>
                </a:solidFill>
                <a:latin typeface="+mn-lt"/>
                <a:ea typeface="黑体" panose="02010609060101010101" pitchFamily="49" charset="-122"/>
              </a:rPr>
              <a:t>，明确说：“我提出的理论可以称为</a:t>
            </a:r>
            <a:r>
              <a:rPr lang="zh-CN" altLang="en-US" sz="2200" b="1" dirty="0" smtClean="0">
                <a:solidFill>
                  <a:srgbClr val="7030A0"/>
                </a:solidFill>
                <a:latin typeface="+mn-lt"/>
                <a:ea typeface="黑体" panose="02010609060101010101" pitchFamily="49" charset="-122"/>
              </a:rPr>
              <a:t>电磁场理论</a:t>
            </a:r>
            <a:r>
              <a:rPr lang="zh-CN" altLang="en-US" sz="2200" dirty="0" smtClean="0">
                <a:solidFill>
                  <a:schemeClr val="tx1"/>
                </a:solidFill>
                <a:latin typeface="+mn-lt"/>
                <a:ea typeface="黑体" panose="02010609060101010101" pitchFamily="49" charset="-122"/>
              </a:rPr>
              <a:t>，因为它必须涉及电体和磁体附近的空间，它也可以称为动力理论，因为它假设在这一空间存在着运动的物质，观测到的电磁现象正是这一运动物质引起的。”接着，麦克斯韦全面阐述了</a:t>
            </a:r>
            <a:r>
              <a:rPr lang="zh-CN" altLang="en-US" sz="2200" dirty="0" smtClean="0">
                <a:solidFill>
                  <a:schemeClr val="tx1"/>
                </a:solidFill>
                <a:ea typeface="黑体" panose="02010609060101010101" pitchFamily="49" charset="-122"/>
              </a:rPr>
              <a:t>电磁场的含义，他指出：“电磁场是包含和围绕着处于电或磁状态的物体的那部分空间，它可能充有任何一种物质。”</a:t>
            </a:r>
            <a:endParaRPr lang="en-US" altLang="zh-CN" sz="2200" dirty="0" smtClean="0">
              <a:solidFill>
                <a:schemeClr val="tx1"/>
              </a:solidFill>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这篇论文中麦克斯韦提出了</a:t>
            </a:r>
            <a:r>
              <a:rPr lang="zh-CN" altLang="en-US" sz="2200" b="1" dirty="0" smtClean="0">
                <a:solidFill>
                  <a:srgbClr val="7030A0"/>
                </a:solidFill>
                <a:latin typeface="+mn-lt"/>
                <a:ea typeface="黑体" panose="02010609060101010101" pitchFamily="49" charset="-122"/>
              </a:rPr>
              <a:t>电磁场的普遍方程组</a:t>
            </a:r>
            <a:r>
              <a:rPr lang="zh-CN" altLang="en-US" sz="2200" dirty="0" smtClean="0">
                <a:solidFill>
                  <a:schemeClr val="tx1"/>
                </a:solidFill>
                <a:latin typeface="+mn-lt"/>
                <a:ea typeface="黑体" panose="02010609060101010101" pitchFamily="49" charset="-122"/>
              </a:rPr>
              <a:t>，用数学运算描述了电学和磁学的联系，以及电和磁一旦生成，如何一起移动形成</a:t>
            </a:r>
            <a:r>
              <a:rPr lang="zh-CN" altLang="en-US" sz="2200" b="1" dirty="0" smtClean="0">
                <a:solidFill>
                  <a:srgbClr val="7030A0"/>
                </a:solidFill>
                <a:latin typeface="+mn-lt"/>
                <a:ea typeface="黑体" panose="02010609060101010101" pitchFamily="49" charset="-122"/>
              </a:rPr>
              <a:t>电磁波</a:t>
            </a:r>
            <a:r>
              <a:rPr lang="zh-CN" altLang="en-US" sz="2200" dirty="0" smtClean="0">
                <a:solidFill>
                  <a:schemeClr val="tx1"/>
                </a:solidFill>
                <a:latin typeface="+mn-lt"/>
                <a:ea typeface="黑体" panose="02010609060101010101" pitchFamily="49" charset="-122"/>
              </a:rPr>
              <a:t>。</a:t>
            </a:r>
            <a:endParaRPr lang="en-US" altLang="zh-CN" sz="22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不过</a:t>
            </a:r>
            <a:r>
              <a:rPr lang="en-US" altLang="zh-CN" sz="2200" dirty="0" smtClean="0">
                <a:solidFill>
                  <a:schemeClr val="tx1"/>
                </a:solidFill>
                <a:latin typeface="+mn-lt"/>
                <a:ea typeface="黑体" panose="02010609060101010101" pitchFamily="49" charset="-122"/>
              </a:rPr>
              <a:t>1865</a:t>
            </a:r>
            <a:r>
              <a:rPr lang="zh-CN" altLang="en-US" sz="2200" dirty="0" smtClean="0">
                <a:solidFill>
                  <a:schemeClr val="tx1"/>
                </a:solidFill>
                <a:latin typeface="+mn-lt"/>
                <a:ea typeface="黑体" panose="02010609060101010101" pitchFamily="49" charset="-122"/>
              </a:rPr>
              <a:t>年麦克斯韦提出的方程组共</a:t>
            </a:r>
            <a:r>
              <a:rPr lang="en-US" altLang="zh-CN" sz="2200" dirty="0" smtClean="0">
                <a:solidFill>
                  <a:schemeClr val="tx1"/>
                </a:solidFill>
                <a:latin typeface="+mn-lt"/>
                <a:ea typeface="黑体" panose="02010609060101010101" pitchFamily="49" charset="-122"/>
              </a:rPr>
              <a:t>20</a:t>
            </a:r>
            <a:r>
              <a:rPr lang="zh-CN" altLang="en-US" sz="2200" dirty="0" smtClean="0">
                <a:solidFill>
                  <a:schemeClr val="tx1"/>
                </a:solidFill>
                <a:latin typeface="+mn-lt"/>
                <a:ea typeface="黑体" panose="02010609060101010101" pitchFamily="49" charset="-122"/>
              </a:rPr>
              <a:t>个方程，包括</a:t>
            </a:r>
            <a:r>
              <a:rPr lang="en-US" altLang="zh-CN" sz="2200" dirty="0" smtClean="0">
                <a:solidFill>
                  <a:schemeClr val="tx1"/>
                </a:solidFill>
                <a:latin typeface="+mn-lt"/>
                <a:ea typeface="黑体" panose="02010609060101010101" pitchFamily="49" charset="-122"/>
              </a:rPr>
              <a:t>20</a:t>
            </a:r>
            <a:r>
              <a:rPr lang="zh-CN" altLang="en-US" sz="2200" dirty="0" smtClean="0">
                <a:solidFill>
                  <a:schemeClr val="tx1"/>
                </a:solidFill>
                <a:latin typeface="+mn-lt"/>
                <a:ea typeface="黑体" panose="02010609060101010101" pitchFamily="49" charset="-122"/>
              </a:rPr>
              <a:t>个变量。</a:t>
            </a:r>
            <a:endParaRPr lang="zh-CN" altLang="en-US" sz="2200" dirty="0">
              <a:solidFill>
                <a:schemeClr val="tx1"/>
              </a:solidFill>
              <a:latin typeface="+mn-lt"/>
              <a:ea typeface="黑体" panose="02010609060101010101" pitchFamily="49" charset="-122"/>
            </a:endParaRPr>
          </a:p>
        </p:txBody>
      </p:sp>
      <p:sp>
        <p:nvSpPr>
          <p:cNvPr id="2049" name="AutoShape 1"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0" name="AutoShape 2"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1" name="AutoShape 3"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35841" name="Picture 1" descr="C:\Users\Administrator\AppData\Roaming\Tencent\Users\9148071\QQ\WinTemp\RichOle\K22[NF2%0%(SGEE7G5~}UVY.png"/>
          <p:cNvPicPr>
            <a:picLocks noChangeAspect="1" noChangeArrowheads="1"/>
          </p:cNvPicPr>
          <p:nvPr/>
        </p:nvPicPr>
        <p:blipFill>
          <a:blip r:embed="rId2"/>
          <a:srcRect/>
          <a:stretch>
            <a:fillRect/>
          </a:stretch>
        </p:blipFill>
        <p:spPr bwMode="auto">
          <a:xfrm>
            <a:off x="2667000" y="975599"/>
            <a:ext cx="4343400" cy="5882401"/>
          </a:xfrm>
          <a:prstGeom prst="rect">
            <a:avLst/>
          </a:prstGeom>
          <a:noFill/>
        </p:spPr>
      </p:pic>
      <p:sp>
        <p:nvSpPr>
          <p:cNvPr id="12" name="内容占位符 2"/>
          <p:cNvSpPr txBox="1">
            <a:spLocks/>
          </p:cNvSpPr>
          <p:nvPr/>
        </p:nvSpPr>
        <p:spPr bwMode="auto">
          <a:xfrm>
            <a:off x="381000" y="5791200"/>
            <a:ext cx="8512175"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这项工作是现代电磁学的基础，为物理学家和工程师们提供了计算电荷、电场、电流和磁场之间关系的工具</a:t>
            </a:r>
            <a:endParaRPr kumimoji="0" lang="zh-CN" altLang="en-US" sz="2400" b="1"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5"/>
                                        </p:tgtEl>
                                        <p:attrNameLst>
                                          <p:attrName>ppt_x</p:attrName>
                                        </p:attrNameLst>
                                      </p:cBhvr>
                                      <p:tavLst>
                                        <p:tav tm="0">
                                          <p:val>
                                            <p:strVal val="ppt_x"/>
                                          </p:val>
                                        </p:tav>
                                        <p:tav tm="100000">
                                          <p:val>
                                            <p:strVal val="ppt_x"/>
                                          </p:val>
                                        </p:tav>
                                      </p:tavLst>
                                    </p:anim>
                                    <p:anim calcmode="lin" valueType="num">
                                      <p:cBhvr additive="base">
                                        <p:cTn id="12" dur="500"/>
                                        <p:tgtEl>
                                          <p:spTgt spid="5"/>
                                        </p:tgtEl>
                                        <p:attrNameLst>
                                          <p:attrName>ppt_y</p:attrName>
                                        </p:attrNameLst>
                                      </p:cBhvr>
                                      <p:tavLst>
                                        <p:tav tm="0">
                                          <p:val>
                                            <p:strVal val="ppt_y"/>
                                          </p:val>
                                        </p:tav>
                                        <p:tav tm="100000">
                                          <p:val>
                                            <p:strVal val="1+ppt_h/2"/>
                                          </p:val>
                                        </p:tav>
                                      </p:tavLst>
                                    </p:anim>
                                    <p:set>
                                      <p:cBhvr>
                                        <p:cTn id="13" dur="1" fill="hold">
                                          <p:stCondLst>
                                            <p:cond delay="499"/>
                                          </p:stCondLst>
                                        </p:cTn>
                                        <p:tgtEl>
                                          <p:spTgt spid="5"/>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35841"/>
                                        </p:tgtEl>
                                        <p:attrNameLst>
                                          <p:attrName>style.visibility</p:attrName>
                                        </p:attrNameLst>
                                      </p:cBhvr>
                                      <p:to>
                                        <p:strVal val="visible"/>
                                      </p:to>
                                    </p:set>
                                    <p:anim calcmode="lin" valueType="num">
                                      <p:cBhvr additive="base">
                                        <p:cTn id="16" dur="500" fill="hold"/>
                                        <p:tgtEl>
                                          <p:spTgt spid="35841"/>
                                        </p:tgtEl>
                                        <p:attrNameLst>
                                          <p:attrName>ppt_x</p:attrName>
                                        </p:attrNameLst>
                                      </p:cBhvr>
                                      <p:tavLst>
                                        <p:tav tm="0">
                                          <p:val>
                                            <p:strVal val="#ppt_x"/>
                                          </p:val>
                                        </p:tav>
                                        <p:tav tm="100000">
                                          <p:val>
                                            <p:strVal val="#ppt_x"/>
                                          </p:val>
                                        </p:tav>
                                      </p:tavLst>
                                    </p:anim>
                                    <p:anim calcmode="lin" valueType="num">
                                      <p:cBhvr additive="base">
                                        <p:cTn id="17" dur="500" fill="hold"/>
                                        <p:tgtEl>
                                          <p:spTgt spid="3584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35841"/>
                                        </p:tgtEl>
                                        <p:attrNameLst>
                                          <p:attrName>ppt_x</p:attrName>
                                        </p:attrNameLst>
                                      </p:cBhvr>
                                      <p:tavLst>
                                        <p:tav tm="0">
                                          <p:val>
                                            <p:strVal val="ppt_x"/>
                                          </p:val>
                                        </p:tav>
                                        <p:tav tm="100000">
                                          <p:val>
                                            <p:strVal val="ppt_x"/>
                                          </p:val>
                                        </p:tav>
                                      </p:tavLst>
                                    </p:anim>
                                    <p:anim calcmode="lin" valueType="num">
                                      <p:cBhvr additive="base">
                                        <p:cTn id="22" dur="500"/>
                                        <p:tgtEl>
                                          <p:spTgt spid="35841"/>
                                        </p:tgtEl>
                                        <p:attrNameLst>
                                          <p:attrName>ppt_y</p:attrName>
                                        </p:attrNameLst>
                                      </p:cBhvr>
                                      <p:tavLst>
                                        <p:tav tm="0">
                                          <p:val>
                                            <p:strVal val="ppt_y"/>
                                          </p:val>
                                        </p:tav>
                                        <p:tav tm="100000">
                                          <p:val>
                                            <p:strVal val="1+ppt_h/2"/>
                                          </p:val>
                                        </p:tav>
                                      </p:tavLst>
                                    </p:anim>
                                    <p:set>
                                      <p:cBhvr>
                                        <p:cTn id="23" dur="1" fill="hold">
                                          <p:stCondLst>
                                            <p:cond delay="499"/>
                                          </p:stCondLst>
                                        </p:cTn>
                                        <p:tgtEl>
                                          <p:spTgt spid="35841"/>
                                        </p:tgtEl>
                                        <p:attrNameLst>
                                          <p:attrName>style.visibility</p:attrName>
                                        </p:attrNameLst>
                                      </p:cBhvr>
                                      <p:to>
                                        <p:strVal val="hidden"/>
                                      </p:to>
                                    </p:set>
                                  </p:childTnLst>
                                </p:cTn>
                              </p:par>
                              <p:par>
                                <p:cTn id="24" presetID="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麦克斯韦方程组的漫漫长路</a:t>
            </a:r>
            <a:endParaRPr lang="zh-CN" altLang="en-US" dirty="0"/>
          </a:p>
        </p:txBody>
      </p:sp>
      <p:sp>
        <p:nvSpPr>
          <p:cNvPr id="3" name="内容占位符 2"/>
          <p:cNvSpPr>
            <a:spLocks noGrp="1"/>
          </p:cNvSpPr>
          <p:nvPr>
            <p:ph idx="1"/>
          </p:nvPr>
        </p:nvSpPr>
        <p:spPr/>
        <p:txBody>
          <a:bodyPr/>
          <a:lstStyle/>
          <a:p>
            <a:r>
              <a:rPr lang="zh-CN" altLang="en-US" sz="2400" b="1" dirty="0" smtClean="0"/>
              <a:t>麦克斯韦的工作本来应是一个成功的创举，但是在当时却遭到严重的质疑，他最亲密的同事都表示怀疑。</a:t>
            </a:r>
            <a:endParaRPr lang="zh-CN" altLang="en-US" sz="2400" b="1"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22</a:t>
            </a:fld>
            <a:endParaRPr lang="en-US" altLang="zh-CN"/>
          </a:p>
        </p:txBody>
      </p:sp>
      <p:sp>
        <p:nvSpPr>
          <p:cNvPr id="7" name="矩形 6"/>
          <p:cNvSpPr/>
          <p:nvPr/>
        </p:nvSpPr>
        <p:spPr>
          <a:xfrm>
            <a:off x="381000" y="1796296"/>
            <a:ext cx="8458200" cy="1477328"/>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dirty="0" smtClean="0">
                <a:solidFill>
                  <a:schemeClr val="tx1"/>
                </a:solidFill>
                <a:latin typeface="+mn-lt"/>
                <a:ea typeface="黑体" panose="02010609060101010101" pitchFamily="49" charset="-122"/>
              </a:rPr>
              <a:t>当时英国科学界的领袖汤姆森爵士就是持最强烈反对态度的怀疑者之一，根本不相信可能存在位移电流这回事。他的反对很正常，想象在充满原子的电介质中存在位移电流是一回事，想象它在真空中形成就是另一回事，因为</a:t>
            </a:r>
            <a:r>
              <a:rPr lang="zh-CN" altLang="en-US" b="1" dirty="0" smtClean="0">
                <a:solidFill>
                  <a:srgbClr val="0000FF"/>
                </a:solidFill>
                <a:latin typeface="+mn-lt"/>
                <a:ea typeface="黑体" panose="02010609060101010101" pitchFamily="49" charset="-122"/>
              </a:rPr>
              <a:t>没有力学模型</a:t>
            </a:r>
            <a:r>
              <a:rPr lang="zh-CN" altLang="en-US" dirty="0" smtClean="0">
                <a:solidFill>
                  <a:schemeClr val="tx1"/>
                </a:solidFill>
                <a:latin typeface="+mn-lt"/>
                <a:ea typeface="黑体" panose="02010609060101010101" pitchFamily="49" charset="-122"/>
              </a:rPr>
              <a:t>来描述这种环境。维多利亚时代的许多物理学家都无法接受没有力学模型的理论。</a:t>
            </a:r>
            <a:endParaRPr lang="zh-CN" altLang="en-US" dirty="0">
              <a:solidFill>
                <a:schemeClr val="tx1"/>
              </a:solidFill>
              <a:latin typeface="+mn-lt"/>
              <a:ea typeface="黑体" panose="02010609060101010101" pitchFamily="49" charset="-122"/>
            </a:endParaRPr>
          </a:p>
        </p:txBody>
      </p:sp>
      <p:sp>
        <p:nvSpPr>
          <p:cNvPr id="2049" name="AutoShape 1"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0" name="AutoShape 2"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1" name="AutoShape 3"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11" name="矩形 10"/>
          <p:cNvSpPr/>
          <p:nvPr/>
        </p:nvSpPr>
        <p:spPr>
          <a:xfrm>
            <a:off x="381000" y="3244096"/>
            <a:ext cx="8458200" cy="1200329"/>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dirty="0" smtClean="0">
                <a:solidFill>
                  <a:schemeClr val="tx1"/>
                </a:solidFill>
                <a:latin typeface="+mn-lt"/>
                <a:ea typeface="黑体" panose="02010609060101010101" pitchFamily="49" charset="-122"/>
              </a:rPr>
              <a:t>另外麦克斯韦假设振荡的电场和磁场共同形成电磁波，但他没有说明他们如何在空间中移动。当时已知的所有波都需要传播介质，例如声波在空气和水中传播。当时的物理学家推断如果电磁波存在，必须要有</a:t>
            </a:r>
            <a:r>
              <a:rPr lang="zh-CN" altLang="en-US" b="1" dirty="0" smtClean="0">
                <a:solidFill>
                  <a:srgbClr val="0000FF"/>
                </a:solidFill>
                <a:latin typeface="+mn-lt"/>
                <a:ea typeface="黑体" panose="02010609060101010101" pitchFamily="49" charset="-122"/>
              </a:rPr>
              <a:t>传播介质</a:t>
            </a:r>
            <a:r>
              <a:rPr lang="zh-CN" altLang="en-US" dirty="0" smtClean="0">
                <a:solidFill>
                  <a:schemeClr val="tx1"/>
                </a:solidFill>
                <a:latin typeface="+mn-lt"/>
                <a:ea typeface="黑体" panose="02010609060101010101" pitchFamily="49" charset="-122"/>
              </a:rPr>
              <a:t>，因此模型的缺失至少使得麦克斯韦的理论看起来不完整。</a:t>
            </a:r>
            <a:endParaRPr lang="zh-CN" altLang="en-US" dirty="0">
              <a:solidFill>
                <a:schemeClr val="tx1"/>
              </a:solidFill>
              <a:latin typeface="+mn-lt"/>
              <a:ea typeface="黑体" panose="02010609060101010101" pitchFamily="49" charset="-122"/>
            </a:endParaRPr>
          </a:p>
        </p:txBody>
      </p:sp>
      <p:sp>
        <p:nvSpPr>
          <p:cNvPr id="12" name="矩形 11"/>
          <p:cNvSpPr/>
          <p:nvPr/>
        </p:nvSpPr>
        <p:spPr>
          <a:xfrm>
            <a:off x="381000" y="4514671"/>
            <a:ext cx="8458200" cy="1200329"/>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dirty="0" smtClean="0">
                <a:solidFill>
                  <a:schemeClr val="tx1"/>
                </a:solidFill>
                <a:latin typeface="+mn-lt"/>
                <a:ea typeface="黑体" panose="02010609060101010101" pitchFamily="49" charset="-122"/>
              </a:rPr>
              <a:t>也许最关键的是，麦克斯韦自己对这个理论的描述也</a:t>
            </a:r>
            <a:r>
              <a:rPr lang="zh-CN" altLang="en-US" b="1" dirty="0" smtClean="0">
                <a:solidFill>
                  <a:srgbClr val="0000FF"/>
                </a:solidFill>
                <a:latin typeface="+mn-lt"/>
                <a:ea typeface="黑体" panose="02010609060101010101" pitchFamily="49" charset="-122"/>
              </a:rPr>
              <a:t>非常复杂</a:t>
            </a:r>
            <a:r>
              <a:rPr lang="zh-CN" altLang="en-US" dirty="0" smtClean="0">
                <a:solidFill>
                  <a:schemeClr val="tx1"/>
                </a:solidFill>
                <a:latin typeface="+mn-lt"/>
                <a:ea typeface="黑体" panose="02010609060101010101" pitchFamily="49" charset="-122"/>
              </a:rPr>
              <a:t>。今天的大学生面对包含</a:t>
            </a:r>
            <a:r>
              <a:rPr lang="en-US" altLang="zh-CN" dirty="0" smtClean="0">
                <a:solidFill>
                  <a:schemeClr val="tx1"/>
                </a:solidFill>
                <a:latin typeface="+mn-lt"/>
                <a:ea typeface="黑体" panose="02010609060101010101" pitchFamily="49" charset="-122"/>
              </a:rPr>
              <a:t>4</a:t>
            </a:r>
            <a:r>
              <a:rPr lang="zh-CN" altLang="en-US" dirty="0" smtClean="0">
                <a:solidFill>
                  <a:schemeClr val="tx1"/>
                </a:solidFill>
                <a:latin typeface="+mn-lt"/>
                <a:ea typeface="黑体" panose="02010609060101010101" pitchFamily="49" charset="-122"/>
              </a:rPr>
              <a:t>个方程的麦克斯韦方程组就已经很头疼。实际上就是因为精简公式所需要的数学技巧</a:t>
            </a:r>
            <a:r>
              <a:rPr lang="en-US" altLang="zh-CN" dirty="0" smtClean="0">
                <a:solidFill>
                  <a:schemeClr val="tx1"/>
                </a:solidFill>
                <a:latin typeface="+mn-lt"/>
                <a:ea typeface="黑体" panose="02010609060101010101" pitchFamily="49" charset="-122"/>
              </a:rPr>
              <a:t>——</a:t>
            </a:r>
            <a:r>
              <a:rPr lang="zh-CN" altLang="en-US" dirty="0" smtClean="0">
                <a:solidFill>
                  <a:schemeClr val="tx1"/>
                </a:solidFill>
                <a:latin typeface="+mn-lt"/>
                <a:ea typeface="黑体" panose="02010609060101010101" pitchFamily="49" charset="-122"/>
              </a:rPr>
              <a:t>以三维矢量演算简化矢量微分方程</a:t>
            </a:r>
            <a:r>
              <a:rPr lang="en-US" altLang="zh-CN" dirty="0" smtClean="0">
                <a:solidFill>
                  <a:schemeClr val="tx1"/>
                </a:solidFill>
                <a:latin typeface="+mn-lt"/>
                <a:ea typeface="黑体" panose="02010609060101010101" pitchFamily="49" charset="-122"/>
              </a:rPr>
              <a:t>——</a:t>
            </a:r>
            <a:r>
              <a:rPr lang="zh-CN" altLang="en-US" dirty="0" smtClean="0">
                <a:solidFill>
                  <a:schemeClr val="tx1"/>
                </a:solidFill>
                <a:latin typeface="+mn-lt"/>
                <a:ea typeface="黑体" panose="02010609060101010101" pitchFamily="49" charset="-122"/>
              </a:rPr>
              <a:t>在麦克斯韦开展工作的时候并没有完全成熟。</a:t>
            </a:r>
            <a:endParaRPr lang="zh-CN" altLang="en-US" dirty="0">
              <a:solidFill>
                <a:schemeClr val="tx1"/>
              </a:solidFill>
              <a:latin typeface="+mn-lt"/>
              <a:ea typeface="黑体" panose="02010609060101010101" pitchFamily="49" charset="-122"/>
            </a:endParaRPr>
          </a:p>
        </p:txBody>
      </p:sp>
      <p:sp>
        <p:nvSpPr>
          <p:cNvPr id="13" name="内容占位符 2"/>
          <p:cNvSpPr txBox="1">
            <a:spLocks/>
          </p:cNvSpPr>
          <p:nvPr/>
        </p:nvSpPr>
        <p:spPr bwMode="auto">
          <a:xfrm>
            <a:off x="381000" y="5715000"/>
            <a:ext cx="8512175"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所有这些复杂性导致的最终结果就是，在发表以后，麦克斯韦理论并没有得到主流科学界的关注和认可。麦克斯韦于</a:t>
            </a:r>
            <a:r>
              <a:rPr kumimoji="0" lang="en-US" altLang="zh-CN" sz="2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1879</a:t>
            </a:r>
            <a:r>
              <a:rPr kumimoji="0" lang="zh-CN" altLang="en-US" sz="2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年因胃癌去世，终年</a:t>
            </a:r>
            <a:r>
              <a:rPr kumimoji="0" lang="en-US" altLang="zh-CN" sz="2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48</a:t>
            </a:r>
            <a:r>
              <a:rPr kumimoji="0" lang="zh-CN" altLang="en-US" sz="2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岁。</a:t>
            </a:r>
            <a:endParaRPr kumimoji="0" lang="zh-CN" altLang="en-US" sz="2200" b="1"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麦克斯韦方程组的漫漫长路</a:t>
            </a:r>
            <a:endParaRPr lang="zh-CN" altLang="en-US" dirty="0"/>
          </a:p>
        </p:txBody>
      </p:sp>
      <p:sp>
        <p:nvSpPr>
          <p:cNvPr id="3" name="内容占位符 2"/>
          <p:cNvSpPr>
            <a:spLocks noGrp="1"/>
          </p:cNvSpPr>
          <p:nvPr>
            <p:ph idx="1"/>
          </p:nvPr>
        </p:nvSpPr>
        <p:spPr/>
        <p:txBody>
          <a:bodyPr/>
          <a:lstStyle/>
          <a:p>
            <a:r>
              <a:rPr lang="zh-CN" altLang="en-US" sz="2400" b="1" dirty="0" smtClean="0"/>
              <a:t>幸好还有少数人注意到了麦克斯韦的工作，其中一位就是奥利弗</a:t>
            </a:r>
            <a:r>
              <a:rPr lang="en-US" altLang="zh-CN" sz="2400" b="1" dirty="0" smtClean="0"/>
              <a:t>.</a:t>
            </a:r>
            <a:r>
              <a:rPr lang="zh-CN" altLang="en-US" sz="2400" b="1" dirty="0" smtClean="0"/>
              <a:t>赫维赛德。</a:t>
            </a:r>
            <a:endParaRPr lang="zh-CN" altLang="en-US" sz="2400" b="1"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23</a:t>
            </a:fld>
            <a:endParaRPr lang="en-US" altLang="zh-CN"/>
          </a:p>
        </p:txBody>
      </p:sp>
      <p:sp>
        <p:nvSpPr>
          <p:cNvPr id="2049" name="AutoShape 1"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0" name="AutoShape 2"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1" name="AutoShape 3"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12" name="矩形 11"/>
          <p:cNvSpPr/>
          <p:nvPr/>
        </p:nvSpPr>
        <p:spPr>
          <a:xfrm>
            <a:off x="381000" y="4495800"/>
            <a:ext cx="8458200" cy="769441"/>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000" dirty="0" smtClean="0">
                <a:solidFill>
                  <a:schemeClr val="tx1"/>
                </a:solidFill>
                <a:latin typeface="+mn-lt"/>
                <a:ea typeface="黑体" panose="02010609060101010101" pitchFamily="49" charset="-122"/>
              </a:rPr>
              <a:t>1885</a:t>
            </a:r>
            <a:r>
              <a:rPr lang="zh-CN" altLang="en-US" sz="2000" dirty="0" smtClean="0">
                <a:solidFill>
                  <a:schemeClr val="tx1"/>
                </a:solidFill>
                <a:latin typeface="+mn-lt"/>
                <a:ea typeface="黑体" panose="02010609060101010101" pitchFamily="49" charset="-122"/>
              </a:rPr>
              <a:t>年，奥利弗</a:t>
            </a:r>
            <a:r>
              <a:rPr lang="en-US" altLang="zh-CN" sz="2000" dirty="0" smtClean="0">
                <a:solidFill>
                  <a:schemeClr val="tx1"/>
                </a:solidFill>
                <a:latin typeface="+mn-lt"/>
                <a:ea typeface="黑体" panose="02010609060101010101" pitchFamily="49" charset="-122"/>
              </a:rPr>
              <a:t>.</a:t>
            </a:r>
            <a:r>
              <a:rPr lang="zh-CN" altLang="en-US" sz="2000" dirty="0" smtClean="0">
                <a:solidFill>
                  <a:schemeClr val="tx1"/>
                </a:solidFill>
                <a:latin typeface="+mn-lt"/>
                <a:ea typeface="黑体" panose="02010609060101010101" pitchFamily="49" charset="-122"/>
              </a:rPr>
              <a:t>赫维赛德发表了麦克斯韦方程组精简版，方程数从</a:t>
            </a:r>
            <a:r>
              <a:rPr lang="en-US" altLang="zh-CN" sz="2200" b="1" dirty="0" smtClean="0">
                <a:solidFill>
                  <a:srgbClr val="7030A0"/>
                </a:solidFill>
                <a:latin typeface="+mn-lt"/>
                <a:ea typeface="黑体" panose="02010609060101010101" pitchFamily="49" charset="-122"/>
              </a:rPr>
              <a:t>20</a:t>
            </a:r>
            <a:r>
              <a:rPr lang="zh-CN" altLang="en-US" sz="2200" b="1" dirty="0" smtClean="0">
                <a:solidFill>
                  <a:srgbClr val="7030A0"/>
                </a:solidFill>
                <a:latin typeface="+mn-lt"/>
                <a:ea typeface="黑体" panose="02010609060101010101" pitchFamily="49" charset="-122"/>
              </a:rPr>
              <a:t>个</a:t>
            </a:r>
            <a:r>
              <a:rPr lang="zh-CN" altLang="en-US" sz="2000" dirty="0" smtClean="0">
                <a:solidFill>
                  <a:schemeClr val="tx1"/>
                </a:solidFill>
                <a:latin typeface="+mn-lt"/>
                <a:ea typeface="黑体" panose="02010609060101010101" pitchFamily="49" charset="-122"/>
              </a:rPr>
              <a:t>减到</a:t>
            </a:r>
            <a:r>
              <a:rPr lang="en-US" altLang="zh-CN" sz="2200" b="1" dirty="0" smtClean="0">
                <a:solidFill>
                  <a:srgbClr val="7030A0"/>
                </a:solidFill>
                <a:latin typeface="+mn-lt"/>
                <a:ea typeface="黑体" panose="02010609060101010101" pitchFamily="49" charset="-122"/>
              </a:rPr>
              <a:t>4</a:t>
            </a:r>
            <a:r>
              <a:rPr lang="zh-CN" altLang="en-US" sz="2200" b="1" dirty="0" smtClean="0">
                <a:solidFill>
                  <a:srgbClr val="7030A0"/>
                </a:solidFill>
                <a:latin typeface="+mn-lt"/>
                <a:ea typeface="黑体" panose="02010609060101010101" pitchFamily="49" charset="-122"/>
              </a:rPr>
              <a:t>个</a:t>
            </a:r>
            <a:r>
              <a:rPr lang="zh-CN" altLang="en-US" sz="2000" dirty="0" smtClean="0">
                <a:solidFill>
                  <a:schemeClr val="tx1"/>
                </a:solidFill>
                <a:latin typeface="+mn-lt"/>
                <a:ea typeface="黑体" panose="02010609060101010101" pitchFamily="49" charset="-122"/>
              </a:rPr>
              <a:t>。</a:t>
            </a:r>
            <a:endParaRPr lang="zh-CN" altLang="en-US" sz="2000" dirty="0">
              <a:solidFill>
                <a:schemeClr val="tx1"/>
              </a:solidFill>
              <a:latin typeface="+mn-lt"/>
              <a:ea typeface="黑体" panose="02010609060101010101" pitchFamily="49" charset="-122"/>
            </a:endParaRPr>
          </a:p>
        </p:txBody>
      </p:sp>
      <p:sp>
        <p:nvSpPr>
          <p:cNvPr id="14" name="矩形 13"/>
          <p:cNvSpPr/>
          <p:nvPr/>
        </p:nvSpPr>
        <p:spPr>
          <a:xfrm>
            <a:off x="457200" y="1828800"/>
            <a:ext cx="7086600" cy="2616101"/>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000" b="1" dirty="0" smtClean="0">
                <a:solidFill>
                  <a:srgbClr val="0070C0"/>
                </a:solidFill>
                <a:latin typeface="+mn-lt"/>
                <a:ea typeface="黑体" panose="02010609060101010101" pitchFamily="49" charset="-122"/>
              </a:rPr>
              <a:t>奥利弗</a:t>
            </a:r>
            <a:r>
              <a:rPr lang="en-US" altLang="zh-CN" sz="2000" b="1" dirty="0" smtClean="0">
                <a:solidFill>
                  <a:srgbClr val="0070C0"/>
                </a:solidFill>
                <a:latin typeface="+mn-lt"/>
                <a:ea typeface="黑体" panose="02010609060101010101" pitchFamily="49" charset="-122"/>
              </a:rPr>
              <a:t>.</a:t>
            </a:r>
            <a:r>
              <a:rPr lang="zh-CN" altLang="en-US" sz="2000" b="1" dirty="0" smtClean="0">
                <a:solidFill>
                  <a:srgbClr val="0070C0"/>
                </a:solidFill>
                <a:latin typeface="+mn-lt"/>
                <a:ea typeface="黑体" panose="02010609060101010101" pitchFamily="49" charset="-122"/>
              </a:rPr>
              <a:t>赫维赛德</a:t>
            </a:r>
            <a:r>
              <a:rPr lang="zh-CN" altLang="en-US" sz="2000" dirty="0" smtClean="0">
                <a:solidFill>
                  <a:schemeClr val="tx1"/>
                </a:solidFill>
                <a:latin typeface="+mn-lt"/>
                <a:ea typeface="黑体" panose="02010609060101010101" pitchFamily="49" charset="-122"/>
              </a:rPr>
              <a:t>，英国人，出身非常贫寒，丧失了部分听力，也从没上过大学，外号‘头号怪胎’，但他却自学了先进的科学和数学。</a:t>
            </a:r>
            <a:endParaRPr lang="en-US" altLang="zh-CN" sz="20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000" dirty="0" smtClean="0">
                <a:solidFill>
                  <a:schemeClr val="tx1"/>
                </a:solidFill>
                <a:latin typeface="+mn-lt"/>
                <a:ea typeface="黑体" panose="02010609060101010101" pitchFamily="49" charset="-122"/>
              </a:rPr>
              <a:t>20</a:t>
            </a:r>
            <a:r>
              <a:rPr lang="zh-CN" altLang="en-US" sz="2000" dirty="0" smtClean="0">
                <a:solidFill>
                  <a:schemeClr val="tx1"/>
                </a:solidFill>
                <a:latin typeface="+mn-lt"/>
                <a:ea typeface="黑体" panose="02010609060101010101" pitchFamily="49" charset="-122"/>
              </a:rPr>
              <a:t>岁出头的赫维赛德在纽卡斯尔作报务员时，得到了麦克斯韦</a:t>
            </a:r>
            <a:r>
              <a:rPr lang="en-US" altLang="zh-CN" sz="2000" dirty="0" smtClean="0">
                <a:solidFill>
                  <a:schemeClr val="tx1"/>
                </a:solidFill>
                <a:latin typeface="+mn-lt"/>
                <a:ea typeface="黑体" panose="02010609060101010101" pitchFamily="49" charset="-122"/>
              </a:rPr>
              <a:t>1873</a:t>
            </a:r>
            <a:r>
              <a:rPr lang="zh-CN" altLang="en-US" sz="2000" dirty="0" smtClean="0">
                <a:solidFill>
                  <a:schemeClr val="tx1"/>
                </a:solidFill>
                <a:latin typeface="+mn-lt"/>
                <a:ea typeface="黑体" panose="02010609060101010101" pitchFamily="49" charset="-122"/>
              </a:rPr>
              <a:t>年出版的</a:t>
            </a:r>
            <a:r>
              <a:rPr lang="en-US" altLang="zh-CN" sz="2000" dirty="0" smtClean="0">
                <a:solidFill>
                  <a:schemeClr val="tx1"/>
                </a:solidFill>
                <a:latin typeface="+mn-lt"/>
                <a:ea typeface="黑体" panose="02010609060101010101" pitchFamily="49" charset="-122"/>
              </a:rPr>
              <a:t>《</a:t>
            </a:r>
            <a:r>
              <a:rPr lang="zh-CN" altLang="en-US" sz="2000" dirty="0" smtClean="0">
                <a:solidFill>
                  <a:schemeClr val="tx1"/>
                </a:solidFill>
                <a:latin typeface="+mn-lt"/>
                <a:ea typeface="黑体" panose="02010609060101010101" pitchFamily="49" charset="-122"/>
              </a:rPr>
              <a:t>电磁学通论</a:t>
            </a:r>
            <a:r>
              <a:rPr lang="en-US" altLang="zh-CN" sz="2000" dirty="0" smtClean="0">
                <a:solidFill>
                  <a:schemeClr val="tx1"/>
                </a:solidFill>
                <a:latin typeface="+mn-lt"/>
                <a:ea typeface="黑体" panose="02010609060101010101" pitchFamily="49" charset="-122"/>
              </a:rPr>
              <a:t>》</a:t>
            </a:r>
            <a:r>
              <a:rPr lang="zh-CN" altLang="en-US" sz="2000" dirty="0" smtClean="0">
                <a:solidFill>
                  <a:schemeClr val="tx1"/>
                </a:solidFill>
                <a:latin typeface="+mn-lt"/>
                <a:ea typeface="黑体" panose="02010609060101010101" pitchFamily="49" charset="-122"/>
              </a:rPr>
              <a:t>，它后来写到：“我越来越觉得这本书很伟大，于是下定决心要掌握这本书并深入研究。”第二天，他辞去工作，搬到父母家开始学习麦克斯韦的理论。</a:t>
            </a:r>
            <a:endParaRPr lang="zh-CN" altLang="en-US" sz="2000" dirty="0">
              <a:solidFill>
                <a:schemeClr val="tx1"/>
              </a:solidFill>
              <a:latin typeface="+mn-lt"/>
              <a:ea typeface="黑体" panose="02010609060101010101" pitchFamily="49" charset="-122"/>
            </a:endParaRPr>
          </a:p>
        </p:txBody>
      </p:sp>
      <p:pic>
        <p:nvPicPr>
          <p:cNvPr id="15" name="Picture 13" descr="https://encrypted-tbn1.gstatic.com/images?q=tbn:ANd9GcRzEtGkd0nF6yuPhTGvDfldRWQJZoDdnHRFmLp946vNgjMh99Ki"/>
          <p:cNvPicPr>
            <a:picLocks noChangeAspect="1" noChangeArrowheads="1"/>
          </p:cNvPicPr>
          <p:nvPr/>
        </p:nvPicPr>
        <p:blipFill>
          <a:blip r:embed="rId2"/>
          <a:srcRect b="33334"/>
          <a:stretch>
            <a:fillRect/>
          </a:stretch>
        </p:blipFill>
        <p:spPr bwMode="auto">
          <a:xfrm>
            <a:off x="7467600" y="1828800"/>
            <a:ext cx="1535112" cy="1676400"/>
          </a:xfrm>
          <a:prstGeom prst="rect">
            <a:avLst/>
          </a:prstGeom>
          <a:noFill/>
          <a:ln w="9525">
            <a:noFill/>
            <a:miter lim="800000"/>
            <a:headEnd/>
            <a:tailEnd/>
          </a:ln>
        </p:spPr>
      </p:pic>
      <p:pic>
        <p:nvPicPr>
          <p:cNvPr id="36868" name="Picture 4" descr="http://www.zxskj.cn/upload/allimg/c110122/1295640945S0-192I.jpg"/>
          <p:cNvPicPr>
            <a:picLocks noChangeAspect="1" noChangeArrowheads="1"/>
          </p:cNvPicPr>
          <p:nvPr/>
        </p:nvPicPr>
        <p:blipFill>
          <a:blip r:embed="rId3"/>
          <a:srcRect/>
          <a:stretch>
            <a:fillRect/>
          </a:stretch>
        </p:blipFill>
        <p:spPr bwMode="auto">
          <a:xfrm>
            <a:off x="3505200" y="5033723"/>
            <a:ext cx="1752600" cy="164856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5" descr="http://i8.hexunimg.cn/2012-02-22/138538022.jpg"/>
          <p:cNvPicPr>
            <a:picLocks noChangeAspect="1" noChangeArrowheads="1"/>
          </p:cNvPicPr>
          <p:nvPr/>
        </p:nvPicPr>
        <p:blipFill>
          <a:blip r:embed="rId2"/>
          <a:srcRect/>
          <a:stretch>
            <a:fillRect/>
          </a:stretch>
        </p:blipFill>
        <p:spPr bwMode="auto">
          <a:xfrm>
            <a:off x="5638800" y="4267200"/>
            <a:ext cx="1836849" cy="1738884"/>
          </a:xfrm>
          <a:prstGeom prst="rect">
            <a:avLst/>
          </a:prstGeom>
          <a:noFill/>
        </p:spPr>
      </p:pic>
      <p:sp>
        <p:nvSpPr>
          <p:cNvPr id="2" name="标题 1"/>
          <p:cNvSpPr>
            <a:spLocks noGrp="1"/>
          </p:cNvSpPr>
          <p:nvPr>
            <p:ph type="title"/>
          </p:nvPr>
        </p:nvSpPr>
        <p:spPr/>
        <p:txBody>
          <a:bodyPr/>
          <a:lstStyle/>
          <a:p>
            <a:r>
              <a:rPr lang="zh-CN" altLang="en-US" dirty="0" smtClean="0"/>
              <a:t>麦克斯韦方程组的漫漫长路</a:t>
            </a:r>
            <a:endParaRPr lang="zh-CN" altLang="en-US" dirty="0"/>
          </a:p>
        </p:txBody>
      </p:sp>
      <p:sp>
        <p:nvSpPr>
          <p:cNvPr id="3" name="内容占位符 2"/>
          <p:cNvSpPr>
            <a:spLocks noGrp="1"/>
          </p:cNvSpPr>
          <p:nvPr>
            <p:ph idx="1"/>
          </p:nvPr>
        </p:nvSpPr>
        <p:spPr/>
        <p:txBody>
          <a:bodyPr/>
          <a:lstStyle/>
          <a:p>
            <a:r>
              <a:rPr lang="zh-CN" altLang="en-US" sz="2400" b="1" dirty="0" smtClean="0"/>
              <a:t>数学的优雅是一回事，要找到麦克斯韦理论的实验依据则是另一回事。</a:t>
            </a:r>
            <a:endParaRPr lang="zh-CN" altLang="en-US" sz="2400" b="1"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24</a:t>
            </a:fld>
            <a:endParaRPr lang="en-US" altLang="zh-CN"/>
          </a:p>
        </p:txBody>
      </p:sp>
      <p:sp>
        <p:nvSpPr>
          <p:cNvPr id="7" name="矩形 6"/>
          <p:cNvSpPr/>
          <p:nvPr/>
        </p:nvSpPr>
        <p:spPr>
          <a:xfrm>
            <a:off x="381000" y="1796296"/>
            <a:ext cx="6934200" cy="92333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dirty="0" smtClean="0">
                <a:solidFill>
                  <a:schemeClr val="tx1"/>
                </a:solidFill>
                <a:latin typeface="+mn-lt"/>
                <a:ea typeface="黑体" panose="02010609060101010101" pitchFamily="49" charset="-122"/>
              </a:rPr>
              <a:t>1878</a:t>
            </a:r>
            <a:r>
              <a:rPr lang="zh-CN" altLang="en-US" dirty="0" smtClean="0">
                <a:solidFill>
                  <a:schemeClr val="tx1"/>
                </a:solidFill>
                <a:latin typeface="+mn-lt"/>
                <a:ea typeface="黑体" panose="02010609060101010101" pitchFamily="49" charset="-122"/>
              </a:rPr>
              <a:t>年，德国柏林大学的物理学家亥姆霍兹向他的学生们提出了一个竞赛题目，即用实验方法验证麦克斯韦电磁理论。他的一个学生</a:t>
            </a:r>
            <a:r>
              <a:rPr lang="zh-CN" altLang="en-US" b="1" dirty="0" smtClean="0">
                <a:solidFill>
                  <a:srgbClr val="0070C0"/>
                </a:solidFill>
                <a:latin typeface="+mn-lt"/>
                <a:ea typeface="黑体" panose="02010609060101010101" pitchFamily="49" charset="-122"/>
              </a:rPr>
              <a:t>赫兹</a:t>
            </a:r>
            <a:r>
              <a:rPr lang="zh-CN" altLang="en-US" dirty="0" smtClean="0">
                <a:solidFill>
                  <a:schemeClr val="tx1"/>
                </a:solidFill>
                <a:latin typeface="+mn-lt"/>
                <a:ea typeface="黑体" panose="02010609060101010101" pitchFamily="49" charset="-122"/>
              </a:rPr>
              <a:t>从那时起就致力于这个课题的研究。</a:t>
            </a:r>
            <a:endParaRPr lang="zh-CN" altLang="en-US" dirty="0">
              <a:solidFill>
                <a:schemeClr val="tx1"/>
              </a:solidFill>
              <a:latin typeface="+mn-lt"/>
              <a:ea typeface="黑体" panose="02010609060101010101" pitchFamily="49" charset="-122"/>
            </a:endParaRPr>
          </a:p>
        </p:txBody>
      </p:sp>
      <p:sp>
        <p:nvSpPr>
          <p:cNvPr id="2049" name="AutoShape 1"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0" name="AutoShape 2"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1" name="AutoShape 3"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11" name="矩形 10"/>
          <p:cNvSpPr/>
          <p:nvPr/>
        </p:nvSpPr>
        <p:spPr>
          <a:xfrm>
            <a:off x="381000" y="2743200"/>
            <a:ext cx="6934200" cy="1754326"/>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dirty="0" smtClean="0">
                <a:solidFill>
                  <a:schemeClr val="tx1"/>
                </a:solidFill>
                <a:latin typeface="+mn-lt"/>
                <a:ea typeface="黑体" panose="02010609060101010101" pitchFamily="49" charset="-122"/>
              </a:rPr>
              <a:t>1886</a:t>
            </a:r>
            <a:r>
              <a:rPr lang="zh-CN" altLang="en-US" dirty="0" smtClean="0">
                <a:solidFill>
                  <a:schemeClr val="tx1"/>
                </a:solidFill>
                <a:latin typeface="+mn-lt"/>
                <a:ea typeface="黑体" panose="02010609060101010101" pitchFamily="49" charset="-122"/>
              </a:rPr>
              <a:t>年，赫兹在德国卡尔斯鲁厄技术大学设计了一个振荡电路用来在两个金属球之间周期性的发出电火花，按照麦克斯韦理论，电火花出现时应该有电磁波发出，然后赫兹又设计了一个有缺口的金属环状线圈，用来检测电磁波。结果，当振荡电路发出火花时，金属缺口处果然也有较小的火花出现。这就</a:t>
            </a:r>
            <a:r>
              <a:rPr lang="zh-CN" altLang="en-US" b="1" dirty="0" smtClean="0">
                <a:solidFill>
                  <a:srgbClr val="7030A0"/>
                </a:solidFill>
                <a:latin typeface="+mn-lt"/>
                <a:ea typeface="黑体" panose="02010609060101010101" pitchFamily="49" charset="-122"/>
              </a:rPr>
              <a:t>证明了电磁波的确是存在的</a:t>
            </a:r>
            <a:r>
              <a:rPr lang="zh-CN" altLang="en-US" dirty="0" smtClean="0">
                <a:solidFill>
                  <a:schemeClr val="tx1"/>
                </a:solidFill>
                <a:latin typeface="+mn-lt"/>
                <a:ea typeface="黑体" panose="02010609060101010101" pitchFamily="49" charset="-122"/>
              </a:rPr>
              <a:t>。</a:t>
            </a:r>
            <a:endParaRPr lang="zh-CN" altLang="en-US" dirty="0">
              <a:solidFill>
                <a:schemeClr val="tx1"/>
              </a:solidFill>
              <a:latin typeface="+mn-lt"/>
              <a:ea typeface="黑体" panose="02010609060101010101" pitchFamily="49" charset="-122"/>
            </a:endParaRPr>
          </a:p>
        </p:txBody>
      </p:sp>
      <p:sp>
        <p:nvSpPr>
          <p:cNvPr id="13" name="内容占位符 2"/>
          <p:cNvSpPr txBox="1">
            <a:spLocks/>
          </p:cNvSpPr>
          <p:nvPr/>
        </p:nvSpPr>
        <p:spPr bwMode="auto">
          <a:xfrm>
            <a:off x="381000" y="6019800"/>
            <a:ext cx="8512175"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赫兹的实验发现不仅证明了麦克斯韦理论的正确，也为人类利用无线电波开辟了道路。可惜的是，麦克斯韦和赫兹都死得太早。</a:t>
            </a:r>
            <a:endParaRPr kumimoji="0" lang="zh-CN" altLang="en-US" sz="2200" b="1"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p:txBody>
      </p:sp>
      <p:pic>
        <p:nvPicPr>
          <p:cNvPr id="38913" name="Picture 1" descr="C:\Users\Administrator\AppData\Roaming\Tencent\Users\9148071\QQ\WinTemp\RichOle\B)((~7`E)3OGMF2~SG)`7FK.png"/>
          <p:cNvPicPr>
            <a:picLocks noChangeAspect="1" noChangeArrowheads="1"/>
          </p:cNvPicPr>
          <p:nvPr/>
        </p:nvPicPr>
        <p:blipFill>
          <a:blip r:embed="rId3"/>
          <a:srcRect/>
          <a:stretch>
            <a:fillRect/>
          </a:stretch>
        </p:blipFill>
        <p:spPr bwMode="auto">
          <a:xfrm>
            <a:off x="7467600" y="1447800"/>
            <a:ext cx="1539016" cy="1833874"/>
          </a:xfrm>
          <a:prstGeom prst="rect">
            <a:avLst/>
          </a:prstGeom>
          <a:noFill/>
        </p:spPr>
      </p:pic>
      <p:pic>
        <p:nvPicPr>
          <p:cNvPr id="38915" name="Picture 3" descr="http://gb.cri.cn/mmsource/images/2006/03/01/rd060301007.jpg"/>
          <p:cNvPicPr>
            <a:picLocks noChangeAspect="1" noChangeArrowheads="1"/>
          </p:cNvPicPr>
          <p:nvPr/>
        </p:nvPicPr>
        <p:blipFill>
          <a:blip r:embed="rId4"/>
          <a:srcRect/>
          <a:stretch>
            <a:fillRect/>
          </a:stretch>
        </p:blipFill>
        <p:spPr bwMode="auto">
          <a:xfrm>
            <a:off x="762000" y="4514185"/>
            <a:ext cx="4267200" cy="1438941"/>
          </a:xfrm>
          <a:prstGeom prst="rect">
            <a:avLst/>
          </a:prstGeom>
          <a:noFill/>
        </p:spPr>
      </p:pic>
      <p:sp>
        <p:nvSpPr>
          <p:cNvPr id="5" name="矩形 4"/>
          <p:cNvSpPr/>
          <p:nvPr/>
        </p:nvSpPr>
        <p:spPr>
          <a:xfrm>
            <a:off x="7619919" y="3505198"/>
            <a:ext cx="1403901" cy="1754326"/>
          </a:xfrm>
          <a:prstGeom prst="rect">
            <a:avLst/>
          </a:prstGeom>
        </p:spPr>
        <p:txBody>
          <a:bodyPr wrap="square">
            <a:spAutoFit/>
          </a:bodyPr>
          <a:lstStyle/>
          <a:p>
            <a:r>
              <a:rPr lang="zh-CN" altLang="en-US" dirty="0">
                <a:ea typeface="黑体" panose="02010609060101010101" pitchFamily="49" charset="-122"/>
              </a:rPr>
              <a:t>德国</a:t>
            </a:r>
            <a:r>
              <a:rPr lang="zh-CN" altLang="en-US" dirty="0" smtClean="0">
                <a:ea typeface="黑体" panose="02010609060101010101" pitchFamily="49" charset="-122"/>
              </a:rPr>
              <a:t>物理学家</a:t>
            </a:r>
            <a:r>
              <a:rPr lang="zh-CN" altLang="en-US" dirty="0" smtClean="0">
                <a:ea typeface="黑体" panose="02010609060101010101" pitchFamily="49" charset="-122"/>
                <a:hlinkClick r:id="rId5"/>
              </a:rPr>
              <a:t>赫兹</a:t>
            </a:r>
            <a:r>
              <a:rPr lang="en-US" altLang="zh-CN" dirty="0">
                <a:ea typeface="黑体" panose="02010609060101010101" pitchFamily="49" charset="-122"/>
              </a:rPr>
              <a:t>(1857</a:t>
            </a:r>
            <a:r>
              <a:rPr lang="zh-CN" altLang="en-US" dirty="0">
                <a:ea typeface="黑体" panose="02010609060101010101" pitchFamily="49" charset="-122"/>
              </a:rPr>
              <a:t>～</a:t>
            </a:r>
            <a:r>
              <a:rPr lang="en-US" altLang="zh-CN" dirty="0">
                <a:ea typeface="黑体" panose="02010609060101010101" pitchFamily="49" charset="-122"/>
              </a:rPr>
              <a:t>1894</a:t>
            </a:r>
            <a:r>
              <a:rPr lang="zh-CN" altLang="en-US" dirty="0">
                <a:ea typeface="黑体" panose="02010609060101010101" pitchFamily="49" charset="-122"/>
              </a:rPr>
              <a:t>年</a:t>
            </a:r>
            <a:r>
              <a:rPr lang="en-US" altLang="zh-CN" dirty="0">
                <a:ea typeface="黑体" panose="02010609060101010101" pitchFamily="49" charset="-122"/>
              </a:rPr>
              <a:t>)</a:t>
            </a:r>
            <a:r>
              <a:rPr lang="zh-CN" altLang="en-US" dirty="0" smtClean="0">
                <a:ea typeface="黑体" panose="02010609060101010101" pitchFamily="49" charset="-122"/>
              </a:rPr>
              <a:t>，只</a:t>
            </a:r>
            <a:r>
              <a:rPr lang="zh-CN" altLang="en-US" dirty="0">
                <a:ea typeface="黑体" panose="02010609060101010101" pitchFamily="49" charset="-122"/>
              </a:rPr>
              <a:t>活了短短</a:t>
            </a:r>
            <a:r>
              <a:rPr lang="en-US" altLang="zh-CN" dirty="0">
                <a:ea typeface="黑体" panose="02010609060101010101" pitchFamily="49" charset="-122"/>
              </a:rPr>
              <a:t>37</a:t>
            </a:r>
            <a:r>
              <a:rPr lang="zh-CN" altLang="en-US" dirty="0">
                <a:ea typeface="黑体" panose="02010609060101010101" pitchFamily="49" charset="-122"/>
              </a:rPr>
              <a:t>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麦克斯韦方程组的漫漫长路</a:t>
            </a:r>
            <a:endParaRPr lang="zh-CN" altLang="en-US" dirty="0"/>
          </a:p>
        </p:txBody>
      </p:sp>
      <p:sp>
        <p:nvSpPr>
          <p:cNvPr id="3" name="内容占位符 2"/>
          <p:cNvSpPr>
            <a:spLocks noGrp="1"/>
          </p:cNvSpPr>
          <p:nvPr>
            <p:ph idx="1"/>
          </p:nvPr>
        </p:nvSpPr>
        <p:spPr/>
        <p:txBody>
          <a:bodyPr/>
          <a:lstStyle/>
          <a:p>
            <a:r>
              <a:rPr lang="zh-CN" altLang="en-US" sz="2000" b="1" dirty="0" smtClean="0"/>
              <a:t>最终科学家们承认了电磁波的传播不需要任何介质，场的概念已经成为现代物理学大部分理论的核心概念。在</a:t>
            </a:r>
            <a:r>
              <a:rPr lang="en-US" altLang="zh-CN" sz="2000" b="1" dirty="0" smtClean="0"/>
              <a:t>19</a:t>
            </a:r>
            <a:r>
              <a:rPr lang="zh-CN" altLang="en-US" sz="2000" b="1" dirty="0" smtClean="0"/>
              <a:t>世纪结束以前，多亏了几个狂热学者的锲而不舍的努力，麦克斯韦的理论才得以保留下来。</a:t>
            </a:r>
            <a:endParaRPr lang="en-US" altLang="zh-CN" sz="2000" b="1" dirty="0" smtClean="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25</a:t>
            </a:fld>
            <a:endParaRPr lang="en-US" altLang="zh-CN"/>
          </a:p>
        </p:txBody>
      </p:sp>
      <p:sp>
        <p:nvSpPr>
          <p:cNvPr id="7" name="矩形 6"/>
          <p:cNvSpPr/>
          <p:nvPr/>
        </p:nvSpPr>
        <p:spPr>
          <a:xfrm>
            <a:off x="381000" y="1981200"/>
            <a:ext cx="8458200" cy="1809726"/>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dirty="0" smtClean="0">
                <a:solidFill>
                  <a:schemeClr val="tx1"/>
                </a:solidFill>
                <a:latin typeface="+mn-lt"/>
                <a:ea typeface="黑体" panose="02010609060101010101" pitchFamily="49" charset="-122"/>
              </a:rPr>
              <a:t>从电磁场理论的建立过程，我们又一次领会到壮伟的物理大厦是怎样一层一层修筑起来的。</a:t>
            </a:r>
            <a:endParaRPr lang="en-US" altLang="zh-CN"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dirty="0" smtClean="0">
                <a:solidFill>
                  <a:schemeClr val="tx1"/>
                </a:solidFill>
                <a:latin typeface="+mn-lt"/>
                <a:ea typeface="黑体" panose="02010609060101010101" pitchFamily="49" charset="-122"/>
              </a:rPr>
              <a:t>麦克斯韦生在电磁学已经打好基础的年代，总结了前人已有的成就：受到法拉第力线思想的鼓舞，又得到</a:t>
            </a:r>
            <a:r>
              <a:rPr lang="en-US" altLang="zh-CN" dirty="0" smtClean="0">
                <a:solidFill>
                  <a:schemeClr val="tx1"/>
                </a:solidFill>
                <a:latin typeface="+mn-lt"/>
                <a:ea typeface="黑体" panose="02010609060101010101" pitchFamily="49" charset="-122"/>
              </a:rPr>
              <a:t>W.</a:t>
            </a:r>
            <a:r>
              <a:rPr lang="zh-CN" altLang="en-US" dirty="0" smtClean="0">
                <a:solidFill>
                  <a:schemeClr val="tx1"/>
                </a:solidFill>
                <a:latin typeface="+mn-lt"/>
                <a:ea typeface="黑体" panose="02010609060101010101" pitchFamily="49" charset="-122"/>
              </a:rPr>
              <a:t>汤姆生类比研究的启发，在研究过程中敏锐的抓住了位移电流和电磁波这两个关键概念，最后径直把电磁场作为客体摆在电磁理论的核心地位，从而开创了物理学又一个新的起点。</a:t>
            </a:r>
            <a:endParaRPr lang="zh-CN" altLang="en-US" dirty="0">
              <a:solidFill>
                <a:schemeClr val="tx1"/>
              </a:solidFill>
              <a:latin typeface="+mn-lt"/>
              <a:ea typeface="黑体" panose="02010609060101010101" pitchFamily="49" charset="-122"/>
            </a:endParaRPr>
          </a:p>
        </p:txBody>
      </p:sp>
      <p:sp>
        <p:nvSpPr>
          <p:cNvPr id="2049" name="AutoShape 1"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0" name="AutoShape 2"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2051" name="AutoShape 3" descr="C:\Users\Administrator\AppData\Roaming\Tencent\Users\9148071\QQ\WinTemp\RichOle\3&#10;$)J5]859TIJAYQOTMTN.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12" name="矩形 11"/>
          <p:cNvSpPr/>
          <p:nvPr/>
        </p:nvSpPr>
        <p:spPr>
          <a:xfrm>
            <a:off x="381000" y="3810000"/>
            <a:ext cx="8458200" cy="1477328"/>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dirty="0" smtClean="0">
                <a:solidFill>
                  <a:schemeClr val="tx1"/>
                </a:solidFill>
                <a:latin typeface="+mn-lt"/>
                <a:ea typeface="黑体" panose="02010609060101010101" pitchFamily="49" charset="-122"/>
              </a:rPr>
              <a:t>对麦克斯韦的功绩，爱因斯坦做了很高的评价：“自从牛顿奠定理论物理学的基础以来，物理学公理基础的最伟大的变革，是由法拉第、麦克斯韦和赫兹在电磁现象方面的工作引起的，这次革命的最大部分出自麦克斯韦。”实际上，术语‘麦克斯韦方程组’就是由爱因斯坦</a:t>
            </a:r>
            <a:r>
              <a:rPr lang="en-US" altLang="zh-CN" dirty="0" smtClean="0">
                <a:solidFill>
                  <a:schemeClr val="tx1"/>
                </a:solidFill>
                <a:latin typeface="+mn-lt"/>
                <a:ea typeface="黑体" panose="02010609060101010101" pitchFamily="49" charset="-122"/>
              </a:rPr>
              <a:t>1940</a:t>
            </a:r>
            <a:r>
              <a:rPr lang="zh-CN" altLang="en-US" dirty="0" smtClean="0">
                <a:solidFill>
                  <a:schemeClr val="tx1"/>
                </a:solidFill>
                <a:latin typeface="+mn-lt"/>
                <a:ea typeface="黑体" panose="02010609060101010101" pitchFamily="49" charset="-122"/>
              </a:rPr>
              <a:t>年发表的论文</a:t>
            </a:r>
            <a:r>
              <a:rPr lang="en-US" altLang="zh-CN" dirty="0" smtClean="0">
                <a:solidFill>
                  <a:schemeClr val="tx1"/>
                </a:solidFill>
                <a:latin typeface="+mn-lt"/>
                <a:ea typeface="黑体" panose="02010609060101010101" pitchFamily="49" charset="-122"/>
              </a:rPr>
              <a:t>《</a:t>
            </a:r>
            <a:r>
              <a:rPr lang="zh-CN" altLang="en-US" dirty="0" smtClean="0">
                <a:solidFill>
                  <a:schemeClr val="tx1"/>
                </a:solidFill>
                <a:latin typeface="+mn-lt"/>
                <a:ea typeface="黑体" panose="02010609060101010101" pitchFamily="49" charset="-122"/>
              </a:rPr>
              <a:t>理论物理学的基础</a:t>
            </a:r>
            <a:r>
              <a:rPr lang="en-US" altLang="zh-CN" dirty="0" smtClean="0">
                <a:solidFill>
                  <a:schemeClr val="tx1"/>
                </a:solidFill>
                <a:latin typeface="+mn-lt"/>
                <a:ea typeface="黑体" panose="02010609060101010101" pitchFamily="49" charset="-122"/>
              </a:rPr>
              <a:t>》</a:t>
            </a:r>
            <a:r>
              <a:rPr lang="zh-CN" altLang="en-US" dirty="0" smtClean="0">
                <a:solidFill>
                  <a:schemeClr val="tx1"/>
                </a:solidFill>
                <a:latin typeface="+mn-lt"/>
                <a:ea typeface="黑体" panose="02010609060101010101" pitchFamily="49" charset="-122"/>
              </a:rPr>
              <a:t>普及推广的。</a:t>
            </a:r>
            <a:endParaRPr lang="zh-CN" altLang="en-US" dirty="0">
              <a:solidFill>
                <a:schemeClr val="tx1"/>
              </a:solidFill>
              <a:latin typeface="+mn-lt"/>
              <a:ea typeface="黑体" panose="02010609060101010101" pitchFamily="49" charset="-122"/>
            </a:endParaRPr>
          </a:p>
        </p:txBody>
      </p:sp>
      <p:sp>
        <p:nvSpPr>
          <p:cNvPr id="14" name="矩形 13"/>
          <p:cNvSpPr/>
          <p:nvPr/>
        </p:nvSpPr>
        <p:spPr>
          <a:xfrm>
            <a:off x="381000" y="5325070"/>
            <a:ext cx="8458200" cy="1200329"/>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dirty="0" smtClean="0">
                <a:solidFill>
                  <a:schemeClr val="tx1"/>
                </a:solidFill>
                <a:latin typeface="+mn-lt"/>
                <a:ea typeface="黑体" panose="02010609060101010101" pitchFamily="49" charset="-122"/>
              </a:rPr>
              <a:t>和牛顿一样，麦克斯韦的工作是站在法拉第和</a:t>
            </a:r>
            <a:r>
              <a:rPr lang="en-US" altLang="zh-CN" dirty="0" smtClean="0">
                <a:solidFill>
                  <a:schemeClr val="tx1"/>
                </a:solidFill>
                <a:latin typeface="+mn-lt"/>
                <a:ea typeface="黑体" panose="02010609060101010101" pitchFamily="49" charset="-122"/>
              </a:rPr>
              <a:t>W.</a:t>
            </a:r>
            <a:r>
              <a:rPr lang="zh-CN" altLang="en-US" dirty="0" smtClean="0">
                <a:solidFill>
                  <a:schemeClr val="tx1"/>
                </a:solidFill>
                <a:latin typeface="+mn-lt"/>
                <a:ea typeface="黑体" panose="02010609060101010101" pitchFamily="49" charset="-122"/>
              </a:rPr>
              <a:t>汤姆生这两位巨人的肩上，他看得更深更远，作出了伟大的历史综合，他也和牛顿一样，其丰硕的的成果是一步一步提炼出来的，前后经历十余年，经过了三次飞跃，我们可以用一图来显示麦克斯韦电磁场理论的渊源：</a:t>
            </a:r>
            <a:endParaRPr lang="zh-CN" altLang="en-US" dirty="0">
              <a:solidFill>
                <a:schemeClr val="tx1"/>
              </a:solidFill>
              <a:latin typeface="+mn-lt"/>
              <a:ea typeface="黑体" panose="02010609060101010101" pitchFamily="49" charset="-122"/>
            </a:endParaRPr>
          </a:p>
        </p:txBody>
      </p:sp>
      <p:pic>
        <p:nvPicPr>
          <p:cNvPr id="39937" name="Picture 1" descr="C:\Users\Administrator\AppData\Roaming\Tencent\Users\9148071\QQ\WinTemp\RichOle\XG7VK`}[%D%@Y@~{$II[AXU.png"/>
          <p:cNvPicPr>
            <a:picLocks noChangeAspect="1" noChangeArrowheads="1"/>
          </p:cNvPicPr>
          <p:nvPr/>
        </p:nvPicPr>
        <p:blipFill>
          <a:blip r:embed="rId2"/>
          <a:srcRect/>
          <a:stretch>
            <a:fillRect/>
          </a:stretch>
        </p:blipFill>
        <p:spPr bwMode="auto">
          <a:xfrm>
            <a:off x="838200" y="2029494"/>
            <a:ext cx="7848600" cy="467610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9937"/>
                                        </p:tgtEl>
                                        <p:attrNameLst>
                                          <p:attrName>style.visibility</p:attrName>
                                        </p:attrNameLst>
                                      </p:cBhvr>
                                      <p:to>
                                        <p:strVal val="visible"/>
                                      </p:to>
                                    </p:set>
                                    <p:anim calcmode="lin" valueType="num">
                                      <p:cBhvr additive="base">
                                        <p:cTn id="22" dur="500" fill="hold"/>
                                        <p:tgtEl>
                                          <p:spTgt spid="39937"/>
                                        </p:tgtEl>
                                        <p:attrNameLst>
                                          <p:attrName>ppt_x</p:attrName>
                                        </p:attrNameLst>
                                      </p:cBhvr>
                                      <p:tavLst>
                                        <p:tav tm="0">
                                          <p:val>
                                            <p:strVal val="#ppt_x"/>
                                          </p:val>
                                        </p:tav>
                                        <p:tav tm="100000">
                                          <p:val>
                                            <p:strVal val="#ppt_x"/>
                                          </p:val>
                                        </p:tav>
                                      </p:tavLst>
                                    </p:anim>
                                    <p:anim calcmode="lin" valueType="num">
                                      <p:cBhvr additive="base">
                                        <p:cTn id="23" dur="500" fill="hold"/>
                                        <p:tgtEl>
                                          <p:spTgt spid="399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250825" y="1371600"/>
            <a:ext cx="8642350" cy="5297488"/>
          </a:xfrm>
        </p:spPr>
        <p:txBody>
          <a:bodyPr/>
          <a:lstStyle/>
          <a:p>
            <a:pPr>
              <a:lnSpc>
                <a:spcPct val="120000"/>
              </a:lnSpc>
              <a:buSzPct val="100000"/>
            </a:pPr>
            <a:r>
              <a:rPr lang="zh-CN" altLang="en-US" b="1" dirty="0" smtClean="0">
                <a:latin typeface="黑体" panose="02010609060101010101" pitchFamily="49" charset="-122"/>
              </a:rPr>
              <a:t>今天，电磁学已发展成为经典物理学中相当完善的一个分支。可以解释宏观领域内的各种电磁现象。</a:t>
            </a:r>
          </a:p>
          <a:p>
            <a:pPr eaLnBrk="1" hangingPunct="1">
              <a:lnSpc>
                <a:spcPct val="120000"/>
              </a:lnSpc>
              <a:buFontTx/>
              <a:buNone/>
            </a:pPr>
            <a:r>
              <a:rPr lang="zh-CN" altLang="en-US" b="1" dirty="0" smtClean="0">
                <a:latin typeface="黑体" panose="02010609060101010101" pitchFamily="49" charset="-122"/>
              </a:rPr>
              <a:t>    ⑴物质的电结构是物质的基本组成形式；</a:t>
            </a:r>
          </a:p>
          <a:p>
            <a:pPr eaLnBrk="1" hangingPunct="1">
              <a:lnSpc>
                <a:spcPct val="120000"/>
              </a:lnSpc>
              <a:buFontTx/>
              <a:buNone/>
            </a:pPr>
            <a:r>
              <a:rPr lang="zh-CN" altLang="en-US" b="1" dirty="0" smtClean="0">
                <a:latin typeface="黑体" panose="02010609060101010101" pitchFamily="49" charset="-122"/>
              </a:rPr>
              <a:t>    ⑵电磁场是物质世界的重要组成部分；</a:t>
            </a:r>
          </a:p>
          <a:p>
            <a:pPr eaLnBrk="1" hangingPunct="1">
              <a:lnSpc>
                <a:spcPct val="120000"/>
              </a:lnSpc>
              <a:buFontTx/>
              <a:buNone/>
            </a:pPr>
            <a:r>
              <a:rPr lang="zh-CN" altLang="en-US" b="1" dirty="0" smtClean="0">
                <a:latin typeface="黑体" panose="02010609060101010101" pitchFamily="49" charset="-122"/>
              </a:rPr>
              <a:t>    ⑶电磁作用是物质的基本相互作用之一；</a:t>
            </a:r>
          </a:p>
          <a:p>
            <a:pPr eaLnBrk="1" hangingPunct="1">
              <a:lnSpc>
                <a:spcPct val="120000"/>
              </a:lnSpc>
              <a:buFontTx/>
              <a:buNone/>
            </a:pPr>
            <a:r>
              <a:rPr lang="zh-CN" altLang="en-US" b="1" dirty="0" smtClean="0">
                <a:latin typeface="黑体" panose="02010609060101010101" pitchFamily="49" charset="-122"/>
              </a:rPr>
              <a:t>    ⑷电过程是自然界的基本过程。</a:t>
            </a:r>
            <a:endParaRPr lang="zh-CN" altLang="en-US" b="1" dirty="0" smtClean="0"/>
          </a:p>
        </p:txBody>
      </p:sp>
      <p:sp>
        <p:nvSpPr>
          <p:cNvPr id="55300" name="AutoShape 4">
            <a:hlinkClick r:id="rId2" action="ppaction://hlinksldjump" highlightClick="1"/>
          </p:cNvPr>
          <p:cNvSpPr>
            <a:spLocks noChangeArrowheads="1"/>
          </p:cNvSpPr>
          <p:nvPr/>
        </p:nvSpPr>
        <p:spPr bwMode="auto">
          <a:xfrm>
            <a:off x="7885113" y="5949950"/>
            <a:ext cx="790575" cy="574675"/>
          </a:xfrm>
          <a:prstGeom prst="actionButtonBackPrevious">
            <a:avLst/>
          </a:prstGeom>
          <a:solidFill>
            <a:schemeClr val="accent1"/>
          </a:solidFill>
          <a:ln w="9525">
            <a:noFill/>
            <a:miter lim="800000"/>
            <a:headEnd/>
            <a:tailEnd/>
          </a:ln>
        </p:spPr>
        <p:txBody>
          <a:bodyPr wrap="none" anchor="ctr"/>
          <a:lstStyle/>
          <a:p>
            <a:endParaRPr lang="zh-CN" altLang="en-US" dirty="0">
              <a:ea typeface="黑体" panose="02010609060101010101" pitchFamily="49" charset="-122"/>
            </a:endParaRPr>
          </a:p>
        </p:txBody>
      </p:sp>
      <p:sp>
        <p:nvSpPr>
          <p:cNvPr id="6" name="标题 1"/>
          <p:cNvSpPr txBox="1">
            <a:spLocks/>
          </p:cNvSpPr>
          <p:nvPr/>
        </p:nvSpPr>
        <p:spPr bwMode="auto">
          <a:xfrm>
            <a:off x="1066800" y="152400"/>
            <a:ext cx="6149975" cy="61753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0" i="0" u="none" strike="noStrike" kern="1200" cap="none" spc="0" normalizeH="0" baseline="0" noProof="0" dirty="0" smtClean="0">
                <a:ln>
                  <a:noFill/>
                </a:ln>
                <a:solidFill>
                  <a:schemeClr val="tx2"/>
                </a:solidFill>
                <a:effectLst/>
                <a:uLnTx/>
                <a:uFillTx/>
                <a:latin typeface="+mj-lt"/>
                <a:ea typeface="黑体" panose="02010609060101010101" pitchFamily="49" charset="-122"/>
                <a:cs typeface="+mj-cs"/>
              </a:rPr>
              <a:t>麦克斯韦方程组的漫漫长路</a:t>
            </a:r>
            <a:endParaRPr kumimoji="0" lang="zh-CN" altLang="en-US" sz="3600" b="0" i="0" u="none" strike="noStrike" kern="1200" cap="none" spc="0" normalizeH="0" baseline="0" noProof="0" dirty="0">
              <a:ln>
                <a:noFill/>
              </a:ln>
              <a:solidFill>
                <a:schemeClr val="tx2"/>
              </a:solidFill>
              <a:effectLst/>
              <a:uLnTx/>
              <a:uFillTx/>
              <a:latin typeface="+mj-lt"/>
              <a:ea typeface="黑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 calcmode="lin" valueType="num">
                                      <p:cBhvr additive="base">
                                        <p:cTn id="7" dur="1000" fill="hold"/>
                                        <p:tgtEl>
                                          <p:spTgt spid="3072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07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iterate type="lt">
                                    <p:tmPct val="0"/>
                                  </p:iterate>
                                  <p:childTnLst>
                                    <p:set>
                                      <p:cBhvr>
                                        <p:cTn id="12" dur="1" fill="hold">
                                          <p:stCondLst>
                                            <p:cond delay="0"/>
                                          </p:stCondLst>
                                        </p:cTn>
                                        <p:tgtEl>
                                          <p:spTgt spid="30723">
                                            <p:txEl>
                                              <p:pRg st="1" end="1"/>
                                            </p:txEl>
                                          </p:spTgt>
                                        </p:tgtEl>
                                        <p:attrNameLst>
                                          <p:attrName>style.visibility</p:attrName>
                                        </p:attrNameLst>
                                      </p:cBhvr>
                                      <p:to>
                                        <p:strVal val="visible"/>
                                      </p:to>
                                    </p:set>
                                    <p:anim calcmode="lin" valueType="num">
                                      <p:cBhvr additive="base">
                                        <p:cTn id="13" dur="1000" fill="hold"/>
                                        <p:tgtEl>
                                          <p:spTgt spid="3072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0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iterate type="lt">
                                    <p:tmPct val="10000"/>
                                  </p:iterate>
                                  <p:childTnLst>
                                    <p:set>
                                      <p:cBhvr>
                                        <p:cTn id="18" dur="1" fill="hold">
                                          <p:stCondLst>
                                            <p:cond delay="0"/>
                                          </p:stCondLst>
                                        </p:cTn>
                                        <p:tgtEl>
                                          <p:spTgt spid="30723">
                                            <p:txEl>
                                              <p:pRg st="1" end="1"/>
                                            </p:txEl>
                                          </p:spTgt>
                                        </p:tgtEl>
                                        <p:attrNameLst>
                                          <p:attrName>style.visibility</p:attrName>
                                        </p:attrNameLst>
                                      </p:cBhvr>
                                      <p:to>
                                        <p:strVal val="visible"/>
                                      </p:to>
                                    </p:set>
                                    <p:animEffect transition="in" filter="fade">
                                      <p:cBhvr>
                                        <p:cTn id="19" dur="1000"/>
                                        <p:tgtEl>
                                          <p:spTgt spid="30723">
                                            <p:txEl>
                                              <p:pRg st="1" end="1"/>
                                            </p:txEl>
                                          </p:spTgt>
                                        </p:tgtEl>
                                      </p:cBhvr>
                                    </p:animEffect>
                                    <p:anim calcmode="lin" valueType="num">
                                      <p:cBhvr>
                                        <p:cTn id="20" dur="1000" fill="hold"/>
                                        <p:tgtEl>
                                          <p:spTgt spid="30723">
                                            <p:txEl>
                                              <p:pRg st="1" end="1"/>
                                            </p:txEl>
                                          </p:spTgt>
                                        </p:tgtEl>
                                        <p:attrNameLst>
                                          <p:attrName>ppt_w</p:attrName>
                                        </p:attrNameLst>
                                      </p:cBhvr>
                                      <p:tavLst>
                                        <p:tav tm="0" fmla="#ppt_w*sin(2.5*pi*$)">
                                          <p:val>
                                            <p:fltVal val="0"/>
                                          </p:val>
                                        </p:tav>
                                        <p:tav tm="100000">
                                          <p:val>
                                            <p:fltVal val="1"/>
                                          </p:val>
                                        </p:tav>
                                      </p:tavLst>
                                    </p:anim>
                                    <p:anim calcmode="lin" valueType="num">
                                      <p:cBhvr>
                                        <p:cTn id="21" dur="1000" fill="hold"/>
                                        <p:tgtEl>
                                          <p:spTgt spid="3072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iterate type="lt">
                                    <p:tmPct val="10000"/>
                                  </p:iterate>
                                  <p:childTnLst>
                                    <p:set>
                                      <p:cBhvr>
                                        <p:cTn id="25" dur="1" fill="hold">
                                          <p:stCondLst>
                                            <p:cond delay="0"/>
                                          </p:stCondLst>
                                        </p:cTn>
                                        <p:tgtEl>
                                          <p:spTgt spid="30723">
                                            <p:txEl>
                                              <p:pRg st="2" end="2"/>
                                            </p:txEl>
                                          </p:spTgt>
                                        </p:tgtEl>
                                        <p:attrNameLst>
                                          <p:attrName>style.visibility</p:attrName>
                                        </p:attrNameLst>
                                      </p:cBhvr>
                                      <p:to>
                                        <p:strVal val="visible"/>
                                      </p:to>
                                    </p:set>
                                    <p:animEffect transition="in" filter="fade">
                                      <p:cBhvr>
                                        <p:cTn id="26" dur="1000"/>
                                        <p:tgtEl>
                                          <p:spTgt spid="30723">
                                            <p:txEl>
                                              <p:pRg st="2" end="2"/>
                                            </p:txEl>
                                          </p:spTgt>
                                        </p:tgtEl>
                                      </p:cBhvr>
                                    </p:animEffect>
                                    <p:anim calcmode="lin" valueType="num">
                                      <p:cBhvr>
                                        <p:cTn id="27" dur="1000" fill="hold"/>
                                        <p:tgtEl>
                                          <p:spTgt spid="30723">
                                            <p:txEl>
                                              <p:pRg st="2" end="2"/>
                                            </p:txEl>
                                          </p:spTgt>
                                        </p:tgtEl>
                                        <p:attrNameLst>
                                          <p:attrName>ppt_w</p:attrName>
                                        </p:attrNameLst>
                                      </p:cBhvr>
                                      <p:tavLst>
                                        <p:tav tm="0" fmla="#ppt_w*sin(2.5*pi*$)">
                                          <p:val>
                                            <p:fltVal val="0"/>
                                          </p:val>
                                        </p:tav>
                                        <p:tav tm="100000">
                                          <p:val>
                                            <p:fltVal val="1"/>
                                          </p:val>
                                        </p:tav>
                                      </p:tavLst>
                                    </p:anim>
                                    <p:anim calcmode="lin" valueType="num">
                                      <p:cBhvr>
                                        <p:cTn id="28" dur="1000" fill="hold"/>
                                        <p:tgtEl>
                                          <p:spTgt spid="3072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nodeType="clickEffect">
                                  <p:stCondLst>
                                    <p:cond delay="0"/>
                                  </p:stCondLst>
                                  <p:iterate type="lt">
                                    <p:tmPct val="10000"/>
                                  </p:iterate>
                                  <p:childTnLst>
                                    <p:set>
                                      <p:cBhvr>
                                        <p:cTn id="32" dur="1" fill="hold">
                                          <p:stCondLst>
                                            <p:cond delay="0"/>
                                          </p:stCondLst>
                                        </p:cTn>
                                        <p:tgtEl>
                                          <p:spTgt spid="30723">
                                            <p:txEl>
                                              <p:pRg st="3" end="3"/>
                                            </p:txEl>
                                          </p:spTgt>
                                        </p:tgtEl>
                                        <p:attrNameLst>
                                          <p:attrName>style.visibility</p:attrName>
                                        </p:attrNameLst>
                                      </p:cBhvr>
                                      <p:to>
                                        <p:strVal val="visible"/>
                                      </p:to>
                                    </p:set>
                                    <p:animEffect transition="in" filter="fade">
                                      <p:cBhvr>
                                        <p:cTn id="33" dur="1000"/>
                                        <p:tgtEl>
                                          <p:spTgt spid="30723">
                                            <p:txEl>
                                              <p:pRg st="3" end="3"/>
                                            </p:txEl>
                                          </p:spTgt>
                                        </p:tgtEl>
                                      </p:cBhvr>
                                    </p:animEffect>
                                    <p:anim calcmode="lin" valueType="num">
                                      <p:cBhvr>
                                        <p:cTn id="34" dur="1000" fill="hold"/>
                                        <p:tgtEl>
                                          <p:spTgt spid="30723">
                                            <p:txEl>
                                              <p:pRg st="3" end="3"/>
                                            </p:txEl>
                                          </p:spTgt>
                                        </p:tgtEl>
                                        <p:attrNameLst>
                                          <p:attrName>ppt_w</p:attrName>
                                        </p:attrNameLst>
                                      </p:cBhvr>
                                      <p:tavLst>
                                        <p:tav tm="0" fmla="#ppt_w*sin(2.5*pi*$)">
                                          <p:val>
                                            <p:fltVal val="0"/>
                                          </p:val>
                                        </p:tav>
                                        <p:tav tm="100000">
                                          <p:val>
                                            <p:fltVal val="1"/>
                                          </p:val>
                                        </p:tav>
                                      </p:tavLst>
                                    </p:anim>
                                    <p:anim calcmode="lin" valueType="num">
                                      <p:cBhvr>
                                        <p:cTn id="35" dur="1000" fill="hold"/>
                                        <p:tgtEl>
                                          <p:spTgt spid="30723">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nodeType="clickEffect">
                                  <p:stCondLst>
                                    <p:cond delay="0"/>
                                  </p:stCondLst>
                                  <p:iterate type="lt">
                                    <p:tmPct val="10000"/>
                                  </p:iterate>
                                  <p:childTnLst>
                                    <p:set>
                                      <p:cBhvr>
                                        <p:cTn id="39" dur="1" fill="hold">
                                          <p:stCondLst>
                                            <p:cond delay="0"/>
                                          </p:stCondLst>
                                        </p:cTn>
                                        <p:tgtEl>
                                          <p:spTgt spid="30723">
                                            <p:txEl>
                                              <p:pRg st="4" end="4"/>
                                            </p:txEl>
                                          </p:spTgt>
                                        </p:tgtEl>
                                        <p:attrNameLst>
                                          <p:attrName>style.visibility</p:attrName>
                                        </p:attrNameLst>
                                      </p:cBhvr>
                                      <p:to>
                                        <p:strVal val="visible"/>
                                      </p:to>
                                    </p:set>
                                    <p:animEffect transition="in" filter="fade">
                                      <p:cBhvr>
                                        <p:cTn id="40" dur="1000"/>
                                        <p:tgtEl>
                                          <p:spTgt spid="30723">
                                            <p:txEl>
                                              <p:pRg st="4" end="4"/>
                                            </p:txEl>
                                          </p:spTgt>
                                        </p:tgtEl>
                                      </p:cBhvr>
                                    </p:animEffect>
                                    <p:anim calcmode="lin" valueType="num">
                                      <p:cBhvr>
                                        <p:cTn id="41" dur="1000" fill="hold"/>
                                        <p:tgtEl>
                                          <p:spTgt spid="30723">
                                            <p:txEl>
                                              <p:pRg st="4" end="4"/>
                                            </p:txEl>
                                          </p:spTgt>
                                        </p:tgtEl>
                                        <p:attrNameLst>
                                          <p:attrName>ppt_w</p:attrName>
                                        </p:attrNameLst>
                                      </p:cBhvr>
                                      <p:tavLst>
                                        <p:tav tm="0" fmla="#ppt_w*sin(2.5*pi*$)">
                                          <p:val>
                                            <p:fltVal val="0"/>
                                          </p:val>
                                        </p:tav>
                                        <p:tav tm="100000">
                                          <p:val>
                                            <p:fltVal val="1"/>
                                          </p:val>
                                        </p:tav>
                                      </p:tavLst>
                                    </p:anim>
                                    <p:anim calcmode="lin" valueType="num">
                                      <p:cBhvr>
                                        <p:cTn id="42" dur="1000" fill="hold"/>
                                        <p:tgtEl>
                                          <p:spTgt spid="3072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dirty="0" smtClean="0"/>
              <a:t>以下将简述基于电磁学理论而建立起来的一系列应用技术的发展历程：</a:t>
            </a:r>
            <a:endParaRPr lang="zh-CN" altLang="en-US" sz="2400"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27</a:t>
            </a:fld>
            <a:endParaRPr lang="en-US" altLang="zh-CN"/>
          </a:p>
        </p:txBody>
      </p:sp>
      <p:sp>
        <p:nvSpPr>
          <p:cNvPr id="5" name="矩形 4"/>
          <p:cNvSpPr/>
          <p:nvPr/>
        </p:nvSpPr>
        <p:spPr>
          <a:xfrm>
            <a:off x="457200" y="1824335"/>
            <a:ext cx="6934200" cy="46166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无线电报</a:t>
            </a:r>
            <a:endParaRPr lang="zh-CN" altLang="en-US" sz="2400" dirty="0">
              <a:solidFill>
                <a:schemeClr val="tx1"/>
              </a:solidFill>
              <a:latin typeface="+mn-lt"/>
              <a:ea typeface="黑体" panose="02010609060101010101" pitchFamily="49" charset="-122"/>
            </a:endParaRPr>
          </a:p>
        </p:txBody>
      </p:sp>
      <p:sp>
        <p:nvSpPr>
          <p:cNvPr id="6" name="矩形 5"/>
          <p:cNvSpPr/>
          <p:nvPr/>
        </p:nvSpPr>
        <p:spPr>
          <a:xfrm>
            <a:off x="457200" y="2277070"/>
            <a:ext cx="6934200" cy="46166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电话</a:t>
            </a:r>
            <a:endParaRPr lang="zh-CN" altLang="en-US" sz="2400" dirty="0">
              <a:solidFill>
                <a:schemeClr val="tx1"/>
              </a:solidFill>
              <a:latin typeface="+mn-lt"/>
              <a:ea typeface="黑体" panose="02010609060101010101" pitchFamily="49" charset="-122"/>
            </a:endParaRPr>
          </a:p>
        </p:txBody>
      </p:sp>
      <p:sp>
        <p:nvSpPr>
          <p:cNvPr id="7" name="矩形 6"/>
          <p:cNvSpPr/>
          <p:nvPr/>
        </p:nvSpPr>
        <p:spPr>
          <a:xfrm>
            <a:off x="457200" y="2738735"/>
            <a:ext cx="6934200" cy="46166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广播</a:t>
            </a:r>
            <a:endParaRPr lang="zh-CN" altLang="en-US" sz="2400" dirty="0">
              <a:solidFill>
                <a:schemeClr val="tx1"/>
              </a:solidFill>
              <a:latin typeface="+mn-lt"/>
              <a:ea typeface="黑体" panose="02010609060101010101" pitchFamily="49" charset="-122"/>
            </a:endParaRPr>
          </a:p>
        </p:txBody>
      </p:sp>
      <p:sp>
        <p:nvSpPr>
          <p:cNvPr id="8" name="矩形 7"/>
          <p:cNvSpPr/>
          <p:nvPr/>
        </p:nvSpPr>
        <p:spPr>
          <a:xfrm>
            <a:off x="457200" y="3191470"/>
            <a:ext cx="6934200" cy="46166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电视</a:t>
            </a:r>
            <a:endParaRPr lang="zh-CN" altLang="en-US" sz="2400" dirty="0">
              <a:solidFill>
                <a:schemeClr val="tx1"/>
              </a:solidFill>
              <a:latin typeface="+mn-lt"/>
              <a:ea typeface="黑体" panose="02010609060101010101" pitchFamily="49" charset="-122"/>
            </a:endParaRPr>
          </a:p>
        </p:txBody>
      </p:sp>
      <p:sp>
        <p:nvSpPr>
          <p:cNvPr id="9" name="矩形 8"/>
          <p:cNvSpPr/>
          <p:nvPr/>
        </p:nvSpPr>
        <p:spPr>
          <a:xfrm>
            <a:off x="457200" y="3648670"/>
            <a:ext cx="6934200" cy="46166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雷达</a:t>
            </a:r>
            <a:endParaRPr lang="zh-CN" altLang="en-US" sz="2400" dirty="0">
              <a:solidFill>
                <a:schemeClr val="tx1"/>
              </a:solidFill>
              <a:latin typeface="+mn-lt"/>
              <a:ea typeface="黑体" panose="02010609060101010101" pitchFamily="49" charset="-122"/>
            </a:endParaRPr>
          </a:p>
        </p:txBody>
      </p:sp>
      <p:sp>
        <p:nvSpPr>
          <p:cNvPr id="10" name="矩形 9"/>
          <p:cNvSpPr/>
          <p:nvPr/>
        </p:nvSpPr>
        <p:spPr>
          <a:xfrm>
            <a:off x="457200" y="4105870"/>
            <a:ext cx="6934200" cy="46166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移动通信和移动互联网</a:t>
            </a:r>
            <a:endParaRPr lang="zh-CN" altLang="en-US" sz="2400" dirty="0">
              <a:solidFill>
                <a:schemeClr val="tx1"/>
              </a:solidFill>
              <a:latin typeface="+mn-lt"/>
              <a:ea typeface="黑体" panose="02010609060101010101" pitchFamily="49" charset="-122"/>
            </a:endParaRPr>
          </a:p>
        </p:txBody>
      </p:sp>
      <p:sp>
        <p:nvSpPr>
          <p:cNvPr id="11" name="矩形 10"/>
          <p:cNvSpPr/>
          <p:nvPr/>
        </p:nvSpPr>
        <p:spPr>
          <a:xfrm>
            <a:off x="457200" y="4563070"/>
            <a:ext cx="6934200" cy="46166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卫星通信</a:t>
            </a:r>
            <a:endParaRPr lang="zh-CN" altLang="en-US" sz="2400" dirty="0">
              <a:solidFill>
                <a:schemeClr val="tx1"/>
              </a:solidFill>
              <a:latin typeface="+mn-lt"/>
              <a:ea typeface="黑体" panose="02010609060101010101" pitchFamily="49" charset="-122"/>
            </a:endParaRPr>
          </a:p>
        </p:txBody>
      </p:sp>
      <p:sp>
        <p:nvSpPr>
          <p:cNvPr id="12" name="矩形 11"/>
          <p:cNvSpPr/>
          <p:nvPr/>
        </p:nvSpPr>
        <p:spPr>
          <a:xfrm>
            <a:off x="457200" y="5020270"/>
            <a:ext cx="6934200" cy="46166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光纤通信</a:t>
            </a:r>
            <a:endParaRPr lang="zh-CN" altLang="en-US" sz="2400" dirty="0">
              <a:solidFill>
                <a:schemeClr val="tx1"/>
              </a:solidFill>
              <a:latin typeface="+mn-lt"/>
              <a:ea typeface="黑体" panose="02010609060101010101" pitchFamily="49" charset="-122"/>
            </a:endParaRPr>
          </a:p>
        </p:txBody>
      </p:sp>
      <p:sp>
        <p:nvSpPr>
          <p:cNvPr id="13" name="矩形 12"/>
          <p:cNvSpPr/>
          <p:nvPr/>
        </p:nvSpPr>
        <p:spPr>
          <a:xfrm>
            <a:off x="457200" y="5481935"/>
            <a:ext cx="6934200" cy="46166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卫星导航</a:t>
            </a:r>
            <a:endParaRPr lang="zh-CN" altLang="en-US" sz="2400" dirty="0">
              <a:solidFill>
                <a:schemeClr val="tx1"/>
              </a:solidFill>
              <a:latin typeface="+mn-lt"/>
              <a:ea typeface="黑体" panose="02010609060101010101" pitchFamily="49" charset="-122"/>
            </a:endParaRPr>
          </a:p>
        </p:txBody>
      </p:sp>
      <p:sp>
        <p:nvSpPr>
          <p:cNvPr id="14" name="矩形 13"/>
          <p:cNvSpPr/>
          <p:nvPr/>
        </p:nvSpPr>
        <p:spPr>
          <a:xfrm>
            <a:off x="457200" y="5939135"/>
            <a:ext cx="6934200" cy="46166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遥感</a:t>
            </a:r>
            <a:endParaRPr lang="zh-CN" altLang="en-US" sz="2400" dirty="0">
              <a:solidFill>
                <a:schemeClr val="tx1"/>
              </a:solidFill>
              <a:latin typeface="+mn-l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无线电报</a:t>
            </a:r>
            <a:r>
              <a:rPr lang="en-US" altLang="zh-CN" sz="2400" b="1" dirty="0" smtClean="0">
                <a:solidFill>
                  <a:srgbClr val="7030A0"/>
                </a:solidFill>
              </a:rPr>
              <a:t>(telegraph</a:t>
            </a:r>
            <a:r>
              <a:rPr lang="zh-CN" altLang="en-US" sz="2400" b="1" dirty="0" smtClean="0">
                <a:solidFill>
                  <a:srgbClr val="7030A0"/>
                </a:solidFill>
              </a:rPr>
              <a:t>）</a:t>
            </a:r>
          </a:p>
          <a:p>
            <a:pPr>
              <a:buSzPct val="100000"/>
            </a:pPr>
            <a:endParaRPr lang="zh-CN" altLang="en-US" sz="2400"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28</a:t>
            </a:fld>
            <a:endParaRPr lang="en-US" altLang="zh-CN"/>
          </a:p>
        </p:txBody>
      </p:sp>
      <p:sp>
        <p:nvSpPr>
          <p:cNvPr id="15" name="矩形 14"/>
          <p:cNvSpPr/>
          <p:nvPr/>
        </p:nvSpPr>
        <p:spPr>
          <a:xfrm>
            <a:off x="533400" y="1494472"/>
            <a:ext cx="6781800" cy="2419124"/>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dirty="0" smtClean="0">
                <a:solidFill>
                  <a:schemeClr val="tx1"/>
                </a:solidFill>
                <a:latin typeface="+mn-lt"/>
                <a:ea typeface="黑体" panose="02010609060101010101" pitchFamily="49" charset="-122"/>
              </a:rPr>
              <a:t>20</a:t>
            </a:r>
            <a:r>
              <a:rPr lang="zh-CN" altLang="en-US" dirty="0" smtClean="0">
                <a:solidFill>
                  <a:schemeClr val="tx1"/>
                </a:solidFill>
                <a:latin typeface="+mn-lt"/>
                <a:ea typeface="黑体" panose="02010609060101010101" pitchFamily="49" charset="-122"/>
              </a:rPr>
              <a:t>岁的马可尼（</a:t>
            </a:r>
            <a:r>
              <a:rPr lang="en-US" altLang="zh-CN" dirty="0" smtClean="0">
                <a:solidFill>
                  <a:schemeClr val="tx1"/>
                </a:solidFill>
                <a:latin typeface="+mn-lt"/>
                <a:ea typeface="黑体" panose="02010609060101010101" pitchFamily="49" charset="-122"/>
              </a:rPr>
              <a:t>1874-1937</a:t>
            </a:r>
            <a:r>
              <a:rPr lang="zh-CN" altLang="en-US" dirty="0" smtClean="0">
                <a:solidFill>
                  <a:schemeClr val="tx1"/>
                </a:solidFill>
                <a:latin typeface="+mn-lt"/>
                <a:ea typeface="黑体" panose="02010609060101010101" pitchFamily="49" charset="-122"/>
              </a:rPr>
              <a:t>）偶然读到赫兹论述电磁波实验的文章，从而把兴趣全部转移到利用电磁波进行通信的实验上，立志实现无线电通信。</a:t>
            </a:r>
            <a:endParaRPr lang="en-US" altLang="zh-CN"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dirty="0" smtClean="0">
                <a:solidFill>
                  <a:schemeClr val="tx1"/>
                </a:solidFill>
                <a:latin typeface="+mn-lt"/>
                <a:ea typeface="黑体" panose="02010609060101010101" pitchFamily="49" charset="-122"/>
              </a:rPr>
              <a:t>1895</a:t>
            </a:r>
            <a:r>
              <a:rPr lang="zh-CN" altLang="en-US" dirty="0" smtClean="0">
                <a:solidFill>
                  <a:schemeClr val="tx1"/>
                </a:solidFill>
                <a:latin typeface="+mn-lt"/>
                <a:ea typeface="黑体" panose="02010609060101010101" pitchFamily="49" charset="-122"/>
              </a:rPr>
              <a:t>年，马可尼进行了</a:t>
            </a:r>
            <a:r>
              <a:rPr lang="en-US" altLang="zh-CN" dirty="0" smtClean="0">
                <a:solidFill>
                  <a:schemeClr val="tx1"/>
                </a:solidFill>
                <a:latin typeface="+mn-lt"/>
                <a:ea typeface="黑体" panose="02010609060101010101" pitchFamily="49" charset="-122"/>
              </a:rPr>
              <a:t>2.5</a:t>
            </a:r>
            <a:r>
              <a:rPr lang="zh-CN" altLang="en-US" dirty="0" smtClean="0">
                <a:solidFill>
                  <a:schemeClr val="tx1"/>
                </a:solidFill>
                <a:latin typeface="+mn-lt"/>
                <a:ea typeface="黑体" panose="02010609060101010101" pitchFamily="49" charset="-122"/>
              </a:rPr>
              <a:t>公里无线电报传送</a:t>
            </a:r>
            <a:endParaRPr lang="en-US" altLang="zh-CN"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dirty="0" smtClean="0">
                <a:solidFill>
                  <a:schemeClr val="tx1"/>
                </a:solidFill>
                <a:latin typeface="+mn-lt"/>
                <a:ea typeface="黑体" panose="02010609060101010101" pitchFamily="49" charset="-122"/>
              </a:rPr>
              <a:t>1901</a:t>
            </a:r>
            <a:r>
              <a:rPr lang="zh-CN" altLang="en-US" dirty="0" smtClean="0">
                <a:solidFill>
                  <a:schemeClr val="tx1"/>
                </a:solidFill>
                <a:latin typeface="+mn-lt"/>
                <a:ea typeface="黑体" panose="02010609060101010101" pitchFamily="49" charset="-122"/>
              </a:rPr>
              <a:t>年，他试验成功了在加拿大的纽芬兰与英国的昆沃尔之间、横跨大西洋</a:t>
            </a:r>
            <a:r>
              <a:rPr lang="en-US" altLang="zh-CN" dirty="0" smtClean="0">
                <a:solidFill>
                  <a:schemeClr val="tx1"/>
                </a:solidFill>
                <a:latin typeface="+mn-lt"/>
                <a:ea typeface="黑体" panose="02010609060101010101" pitchFamily="49" charset="-122"/>
              </a:rPr>
              <a:t>3000</a:t>
            </a:r>
            <a:r>
              <a:rPr lang="zh-CN" altLang="en-US" dirty="0" smtClean="0">
                <a:solidFill>
                  <a:schemeClr val="tx1"/>
                </a:solidFill>
                <a:latin typeface="+mn-lt"/>
                <a:ea typeface="黑体" panose="02010609060101010101" pitchFamily="49" charset="-122"/>
              </a:rPr>
              <a:t>公里的越洋无线电通信。从而使无线电技术的发展成为</a:t>
            </a:r>
            <a:r>
              <a:rPr lang="en-US" altLang="zh-CN" dirty="0" smtClean="0">
                <a:solidFill>
                  <a:schemeClr val="tx1"/>
                </a:solidFill>
                <a:latin typeface="+mn-lt"/>
                <a:ea typeface="黑体" panose="02010609060101010101" pitchFamily="49" charset="-122"/>
              </a:rPr>
              <a:t>20</a:t>
            </a:r>
            <a:r>
              <a:rPr lang="zh-CN" altLang="en-US" dirty="0" smtClean="0">
                <a:solidFill>
                  <a:schemeClr val="tx1"/>
                </a:solidFill>
                <a:latin typeface="+mn-lt"/>
                <a:ea typeface="黑体" panose="02010609060101010101" pitchFamily="49" charset="-122"/>
              </a:rPr>
              <a:t>世纪的热门话题。开辟了人类应用无线电的新纪元。 </a:t>
            </a:r>
          </a:p>
        </p:txBody>
      </p:sp>
      <p:sp>
        <p:nvSpPr>
          <p:cNvPr id="17" name="矩形 16"/>
          <p:cNvSpPr/>
          <p:nvPr/>
        </p:nvSpPr>
        <p:spPr>
          <a:xfrm>
            <a:off x="533400" y="3886200"/>
            <a:ext cx="7162800" cy="92333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dirty="0" smtClean="0">
                <a:solidFill>
                  <a:schemeClr val="tx1"/>
                </a:solidFill>
                <a:latin typeface="+mn-lt"/>
                <a:ea typeface="黑体" panose="02010609060101010101" pitchFamily="49" charset="-122"/>
              </a:rPr>
              <a:t>1896</a:t>
            </a:r>
            <a:r>
              <a:rPr lang="zh-CN" altLang="en-US" dirty="0" smtClean="0">
                <a:solidFill>
                  <a:schemeClr val="tx1"/>
                </a:solidFill>
                <a:latin typeface="+mn-lt"/>
                <a:ea typeface="黑体" panose="02010609060101010101" pitchFamily="49" charset="-122"/>
              </a:rPr>
              <a:t>年，波波夫成功运用无线电传送莫尔斯电码，首次发送的电报内容是“海因里希</a:t>
            </a:r>
            <a:r>
              <a:rPr lang="en-US" altLang="zh-CN" dirty="0" smtClean="0">
                <a:solidFill>
                  <a:schemeClr val="tx1"/>
                </a:solidFill>
                <a:latin typeface="+mn-lt"/>
                <a:ea typeface="黑体" panose="02010609060101010101" pitchFamily="49" charset="-122"/>
              </a:rPr>
              <a:t>.</a:t>
            </a:r>
            <a:r>
              <a:rPr lang="zh-CN" altLang="en-US" dirty="0" smtClean="0">
                <a:solidFill>
                  <a:schemeClr val="tx1"/>
                </a:solidFill>
                <a:latin typeface="+mn-lt"/>
                <a:ea typeface="黑体" panose="02010609060101010101" pitchFamily="49" charset="-122"/>
              </a:rPr>
              <a:t>赫兹”，这是世界上首次有明确内容的无线电报。</a:t>
            </a:r>
          </a:p>
        </p:txBody>
      </p:sp>
      <p:pic>
        <p:nvPicPr>
          <p:cNvPr id="18" name="Picture 4" descr="mkn"/>
          <p:cNvPicPr>
            <a:picLocks noChangeAspect="1" noChangeArrowheads="1"/>
          </p:cNvPicPr>
          <p:nvPr/>
        </p:nvPicPr>
        <p:blipFill>
          <a:blip r:embed="rId2"/>
          <a:srcRect/>
          <a:stretch>
            <a:fillRect/>
          </a:stretch>
        </p:blipFill>
        <p:spPr bwMode="auto">
          <a:xfrm>
            <a:off x="7392325" y="1066801"/>
            <a:ext cx="1646900" cy="2438400"/>
          </a:xfrm>
          <a:prstGeom prst="rect">
            <a:avLst/>
          </a:prstGeom>
          <a:noFill/>
          <a:ln w="9525">
            <a:noFill/>
            <a:miter lim="800000"/>
            <a:headEnd/>
            <a:tailEnd/>
          </a:ln>
        </p:spPr>
      </p:pic>
      <p:pic>
        <p:nvPicPr>
          <p:cNvPr id="19" name="Picture 6" descr="p00052"/>
          <p:cNvPicPr>
            <a:picLocks noChangeAspect="1" noChangeArrowheads="1"/>
          </p:cNvPicPr>
          <p:nvPr/>
        </p:nvPicPr>
        <p:blipFill>
          <a:blip r:embed="rId3" cstate="print"/>
          <a:srcRect/>
          <a:stretch>
            <a:fillRect/>
          </a:stretch>
        </p:blipFill>
        <p:spPr bwMode="auto">
          <a:xfrm>
            <a:off x="3581400" y="4572000"/>
            <a:ext cx="3429000" cy="2150061"/>
          </a:xfrm>
          <a:prstGeom prst="rect">
            <a:avLst/>
          </a:prstGeom>
          <a:noFill/>
          <a:ln w="9525">
            <a:noFill/>
            <a:miter lim="800000"/>
            <a:headEnd/>
            <a:tailEnd/>
          </a:ln>
        </p:spPr>
      </p:pic>
      <p:pic>
        <p:nvPicPr>
          <p:cNvPr id="40962" name="Picture 2" descr="http://i0.sinaimg.cn/book/2011/0321/U5636P112DT20110321134711.jpg"/>
          <p:cNvPicPr>
            <a:picLocks noChangeAspect="1" noChangeArrowheads="1"/>
          </p:cNvPicPr>
          <p:nvPr/>
        </p:nvPicPr>
        <p:blipFill>
          <a:blip r:embed="rId4"/>
          <a:srcRect/>
          <a:stretch>
            <a:fillRect/>
          </a:stretch>
        </p:blipFill>
        <p:spPr bwMode="auto">
          <a:xfrm>
            <a:off x="7381875" y="4495800"/>
            <a:ext cx="1762125" cy="1962150"/>
          </a:xfrm>
          <a:prstGeom prst="rect">
            <a:avLst/>
          </a:prstGeom>
          <a:noFill/>
        </p:spPr>
      </p:pic>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40968" name="Picture 8" descr="http://it.dgzx.net/xszp/2cmgames/zuopinji/web/jms/dqb/files/index43.gif"/>
          <p:cNvPicPr>
            <a:picLocks noChangeAspect="1" noChangeArrowheads="1"/>
          </p:cNvPicPr>
          <p:nvPr/>
        </p:nvPicPr>
        <p:blipFill>
          <a:blip r:embed="rId5"/>
          <a:srcRect/>
          <a:stretch>
            <a:fillRect/>
          </a:stretch>
        </p:blipFill>
        <p:spPr bwMode="auto">
          <a:xfrm>
            <a:off x="533400" y="4876800"/>
            <a:ext cx="2743200" cy="170523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电话（</a:t>
            </a:r>
            <a:r>
              <a:rPr lang="en-US" altLang="zh-CN" sz="2400" b="1" dirty="0" smtClean="0">
                <a:solidFill>
                  <a:srgbClr val="7030A0"/>
                </a:solidFill>
              </a:rPr>
              <a:t>telephone) </a:t>
            </a:r>
            <a:endParaRPr lang="zh-CN" altLang="en-US" sz="2400" b="1" dirty="0" smtClean="0">
              <a:solidFill>
                <a:srgbClr val="7030A0"/>
              </a:solidFill>
            </a:endParaRPr>
          </a:p>
          <a:p>
            <a:pPr>
              <a:buSzPct val="100000"/>
            </a:pPr>
            <a:endParaRPr lang="zh-CN" altLang="en-US" sz="2400"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29</a:t>
            </a:fld>
            <a:endParaRPr lang="en-US" altLang="zh-CN"/>
          </a:p>
        </p:txBody>
      </p:sp>
      <p:sp>
        <p:nvSpPr>
          <p:cNvPr id="15" name="矩形 14"/>
          <p:cNvSpPr/>
          <p:nvPr/>
        </p:nvSpPr>
        <p:spPr>
          <a:xfrm>
            <a:off x="533400" y="1494472"/>
            <a:ext cx="5943600" cy="550304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1876</a:t>
            </a:r>
            <a:r>
              <a:rPr lang="zh-CN" altLang="en-US" sz="2200" dirty="0" smtClean="0">
                <a:solidFill>
                  <a:schemeClr val="tx1"/>
                </a:solidFill>
                <a:latin typeface="+mn-lt"/>
                <a:ea typeface="黑体" panose="02010609060101010101" pitchFamily="49" charset="-122"/>
              </a:rPr>
              <a:t>年</a:t>
            </a:r>
            <a:r>
              <a:rPr lang="en-US" altLang="zh-CN" sz="2200" dirty="0" smtClean="0">
                <a:solidFill>
                  <a:schemeClr val="tx1"/>
                </a:solidFill>
                <a:latin typeface="+mn-lt"/>
                <a:ea typeface="黑体" panose="02010609060101010101" pitchFamily="49" charset="-122"/>
              </a:rPr>
              <a:t>5</a:t>
            </a:r>
            <a:r>
              <a:rPr lang="zh-CN" altLang="en-US" sz="2200" dirty="0" smtClean="0">
                <a:solidFill>
                  <a:schemeClr val="tx1"/>
                </a:solidFill>
                <a:latin typeface="+mn-lt"/>
                <a:ea typeface="黑体" panose="02010609060101010101" pitchFamily="49" charset="-122"/>
              </a:rPr>
              <a:t>月，美国在费城举办纪念独立一百年博览会，</a:t>
            </a:r>
            <a:r>
              <a:rPr lang="zh-CN" altLang="en-US" sz="2200" b="1" dirty="0" smtClean="0">
                <a:solidFill>
                  <a:srgbClr val="0070C0"/>
                </a:solidFill>
                <a:latin typeface="+mn-lt"/>
                <a:ea typeface="黑体" panose="02010609060101010101" pitchFamily="49" charset="-122"/>
              </a:rPr>
              <a:t>亚历山大</a:t>
            </a:r>
            <a:r>
              <a:rPr lang="en-US" altLang="zh-CN" sz="2200" b="1" dirty="0" smtClean="0">
                <a:solidFill>
                  <a:srgbClr val="0070C0"/>
                </a:solidFill>
                <a:latin typeface="+mn-lt"/>
                <a:ea typeface="黑体" panose="02010609060101010101" pitchFamily="49" charset="-122"/>
              </a:rPr>
              <a:t>.</a:t>
            </a:r>
            <a:r>
              <a:rPr lang="zh-CN" altLang="en-US" sz="2200" b="1" dirty="0" smtClean="0">
                <a:solidFill>
                  <a:srgbClr val="0070C0"/>
                </a:solidFill>
                <a:latin typeface="+mn-lt"/>
                <a:ea typeface="黑体" panose="02010609060101010101" pitchFamily="49" charset="-122"/>
              </a:rPr>
              <a:t>贝尔</a:t>
            </a:r>
            <a:r>
              <a:rPr lang="zh-CN" altLang="en-US" sz="2200" dirty="0" smtClean="0">
                <a:solidFill>
                  <a:schemeClr val="tx1"/>
                </a:solidFill>
                <a:latin typeface="+mn-lt"/>
                <a:ea typeface="黑体" panose="02010609060101010101" pitchFamily="49" charset="-122"/>
              </a:rPr>
              <a:t>把他刚刚发明出来的</a:t>
            </a:r>
            <a:r>
              <a:rPr lang="zh-CN" altLang="en-US" sz="2200" b="1" dirty="0" smtClean="0">
                <a:solidFill>
                  <a:srgbClr val="7030A0"/>
                </a:solidFill>
                <a:latin typeface="+mn-lt"/>
                <a:ea typeface="黑体" panose="02010609060101010101" pitchFamily="49" charset="-122"/>
              </a:rPr>
              <a:t>电话机</a:t>
            </a:r>
            <a:r>
              <a:rPr lang="zh-CN" altLang="en-US" sz="2200" dirty="0" smtClean="0">
                <a:solidFill>
                  <a:schemeClr val="tx1"/>
                </a:solidFill>
                <a:latin typeface="+mn-lt"/>
                <a:ea typeface="黑体" panose="02010609060101010101" pitchFamily="49" charset="-122"/>
              </a:rPr>
              <a:t>带到了博览会。 </a:t>
            </a:r>
          </a:p>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1878</a:t>
            </a:r>
            <a:r>
              <a:rPr lang="zh-CN" altLang="en-US" sz="2200" dirty="0" smtClean="0">
                <a:solidFill>
                  <a:schemeClr val="tx1"/>
                </a:solidFill>
                <a:latin typeface="+mn-lt"/>
                <a:ea typeface="黑体" panose="02010609060101010101" pitchFamily="49" charset="-122"/>
              </a:rPr>
              <a:t>年，贝尔在</a:t>
            </a:r>
            <a:r>
              <a:rPr lang="zh-CN" altLang="en-US" sz="2200" b="1" dirty="0" smtClean="0">
                <a:solidFill>
                  <a:srgbClr val="7030A0"/>
                </a:solidFill>
                <a:latin typeface="+mn-lt"/>
                <a:ea typeface="黑体" panose="02010609060101010101" pitchFamily="49" charset="-122"/>
              </a:rPr>
              <a:t>波士顿</a:t>
            </a:r>
            <a:r>
              <a:rPr lang="zh-CN" altLang="en-US" sz="2200" dirty="0" smtClean="0">
                <a:solidFill>
                  <a:schemeClr val="tx1"/>
                </a:solidFill>
                <a:latin typeface="+mn-lt"/>
                <a:ea typeface="黑体" panose="02010609060101010101" pitchFamily="49" charset="-122"/>
              </a:rPr>
              <a:t>与</a:t>
            </a:r>
            <a:r>
              <a:rPr lang="zh-CN" altLang="en-US" sz="2200" b="1" dirty="0" smtClean="0">
                <a:solidFill>
                  <a:srgbClr val="7030A0"/>
                </a:solidFill>
                <a:latin typeface="+mn-lt"/>
                <a:ea typeface="黑体" panose="02010609060101010101" pitchFamily="49" charset="-122"/>
              </a:rPr>
              <a:t>纽约</a:t>
            </a:r>
            <a:r>
              <a:rPr lang="zh-CN" altLang="en-US" sz="2200" dirty="0" smtClean="0">
                <a:solidFill>
                  <a:schemeClr val="tx1"/>
                </a:solidFill>
                <a:latin typeface="+mn-lt"/>
                <a:ea typeface="黑体" panose="02010609060101010101" pitchFamily="49" charset="-122"/>
              </a:rPr>
              <a:t>之间架设了世界上第一条</a:t>
            </a:r>
            <a:r>
              <a:rPr lang="en-US" altLang="zh-CN" sz="2200" b="1" dirty="0" smtClean="0">
                <a:solidFill>
                  <a:srgbClr val="7030A0"/>
                </a:solidFill>
                <a:latin typeface="+mn-lt"/>
                <a:ea typeface="黑体" panose="02010609060101010101" pitchFamily="49" charset="-122"/>
              </a:rPr>
              <a:t>320</a:t>
            </a:r>
            <a:r>
              <a:rPr lang="zh-CN" altLang="en-US" sz="2200" b="1" dirty="0" smtClean="0">
                <a:solidFill>
                  <a:srgbClr val="7030A0"/>
                </a:solidFill>
                <a:latin typeface="+mn-lt"/>
                <a:ea typeface="黑体" panose="02010609060101010101" pitchFamily="49" charset="-122"/>
              </a:rPr>
              <a:t>公里</a:t>
            </a:r>
            <a:r>
              <a:rPr lang="zh-CN" altLang="en-US" sz="2200" dirty="0" smtClean="0">
                <a:solidFill>
                  <a:schemeClr val="tx1"/>
                </a:solidFill>
                <a:latin typeface="+mn-lt"/>
                <a:ea typeface="黑体" panose="02010609060101010101" pitchFamily="49" charset="-122"/>
              </a:rPr>
              <a:t>长的</a:t>
            </a:r>
            <a:r>
              <a:rPr lang="zh-CN" altLang="en-US" sz="2200" b="1" dirty="0" smtClean="0">
                <a:solidFill>
                  <a:srgbClr val="7030A0"/>
                </a:solidFill>
                <a:latin typeface="+mn-lt"/>
                <a:ea typeface="黑体" panose="02010609060101010101" pitchFamily="49" charset="-122"/>
              </a:rPr>
              <a:t>长途电话</a:t>
            </a:r>
            <a:r>
              <a:rPr lang="zh-CN" altLang="en-US" sz="2200" dirty="0" smtClean="0">
                <a:solidFill>
                  <a:schemeClr val="tx1"/>
                </a:solidFill>
                <a:latin typeface="+mn-lt"/>
                <a:ea typeface="黑体" panose="02010609060101010101" pitchFamily="49" charset="-122"/>
              </a:rPr>
              <a:t>线。 </a:t>
            </a:r>
            <a:endParaRPr lang="en-US" altLang="zh-CN" sz="22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1956 </a:t>
            </a:r>
            <a:r>
              <a:rPr lang="zh-CN" altLang="en-US" sz="2200" dirty="0" smtClean="0">
                <a:solidFill>
                  <a:schemeClr val="tx1"/>
                </a:solidFill>
                <a:latin typeface="+mn-lt"/>
                <a:ea typeface="黑体" panose="02010609060101010101" pitchFamily="49" charset="-122"/>
              </a:rPr>
              <a:t>年</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在英国和加拿大之间的大西洋海底铺设完成了电话电缆，使</a:t>
            </a:r>
            <a:r>
              <a:rPr lang="zh-CN" altLang="en-US" sz="2200" b="1" dirty="0" smtClean="0">
                <a:solidFill>
                  <a:srgbClr val="7030A0"/>
                </a:solidFill>
                <a:latin typeface="+mn-lt"/>
                <a:ea typeface="黑体" panose="02010609060101010101" pitchFamily="49" charset="-122"/>
              </a:rPr>
              <a:t>洲际的远距离电话通信</a:t>
            </a:r>
            <a:r>
              <a:rPr lang="zh-CN" altLang="en-US" sz="2200" dirty="0" smtClean="0">
                <a:solidFill>
                  <a:schemeClr val="tx1"/>
                </a:solidFill>
                <a:latin typeface="+mn-lt"/>
                <a:ea typeface="黑体" panose="02010609060101010101" pitchFamily="49" charset="-122"/>
              </a:rPr>
              <a:t>成为现实。</a:t>
            </a:r>
            <a:endParaRPr lang="en-US" altLang="zh-CN" sz="22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1965</a:t>
            </a:r>
            <a:r>
              <a:rPr lang="zh-CN" altLang="en-US" sz="2200" dirty="0" smtClean="0">
                <a:solidFill>
                  <a:schemeClr val="tx1"/>
                </a:solidFill>
                <a:latin typeface="+mn-lt"/>
                <a:ea typeface="黑体" panose="02010609060101010101" pitchFamily="49" charset="-122"/>
              </a:rPr>
              <a:t>年，第一部由计算机控制的</a:t>
            </a:r>
            <a:r>
              <a:rPr lang="zh-CN" altLang="en-US" sz="2200" b="1" dirty="0" smtClean="0">
                <a:solidFill>
                  <a:srgbClr val="7030A0"/>
                </a:solidFill>
                <a:latin typeface="+mn-lt"/>
                <a:ea typeface="黑体" panose="02010609060101010101" pitchFamily="49" charset="-122"/>
              </a:rPr>
              <a:t>程控电话交换机</a:t>
            </a:r>
            <a:r>
              <a:rPr lang="zh-CN" altLang="en-US" sz="2200" dirty="0" smtClean="0">
                <a:solidFill>
                  <a:schemeClr val="tx1"/>
                </a:solidFill>
                <a:latin typeface="+mn-lt"/>
                <a:ea typeface="黑体" panose="02010609060101010101" pitchFamily="49" charset="-122"/>
              </a:rPr>
              <a:t>在美国问世，标志着一个电话新时代的开始。</a:t>
            </a:r>
            <a:endParaRPr lang="en-US" altLang="zh-CN" sz="22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1970 </a:t>
            </a:r>
            <a:r>
              <a:rPr lang="zh-CN" altLang="en-US" sz="2200" dirty="0" smtClean="0">
                <a:solidFill>
                  <a:schemeClr val="tx1"/>
                </a:solidFill>
                <a:latin typeface="+mn-lt"/>
                <a:ea typeface="黑体" panose="02010609060101010101" pitchFamily="49" charset="-122"/>
              </a:rPr>
              <a:t>年，世界上第一部</a:t>
            </a:r>
            <a:r>
              <a:rPr lang="zh-CN" altLang="en-US" sz="2200" b="1" dirty="0" smtClean="0">
                <a:solidFill>
                  <a:srgbClr val="7030A0"/>
                </a:solidFill>
                <a:latin typeface="+mn-lt"/>
                <a:ea typeface="黑体" panose="02010609060101010101" pitchFamily="49" charset="-122"/>
              </a:rPr>
              <a:t>程控数字交换机</a:t>
            </a:r>
            <a:r>
              <a:rPr lang="zh-CN" altLang="en-US" sz="2200" dirty="0" smtClean="0">
                <a:solidFill>
                  <a:schemeClr val="tx1"/>
                </a:solidFill>
                <a:latin typeface="+mn-lt"/>
                <a:ea typeface="黑体" panose="02010609060101010101" pitchFamily="49" charset="-122"/>
              </a:rPr>
              <a:t>在法国巴黎开通，标志着</a:t>
            </a:r>
            <a:r>
              <a:rPr lang="zh-CN" altLang="en-US" sz="2200" b="1" dirty="0" smtClean="0">
                <a:solidFill>
                  <a:srgbClr val="7030A0"/>
                </a:solidFill>
                <a:latin typeface="+mn-lt"/>
                <a:ea typeface="黑体" panose="02010609060101010101" pitchFamily="49" charset="-122"/>
              </a:rPr>
              <a:t>数字电话</a:t>
            </a:r>
            <a:r>
              <a:rPr lang="zh-CN" altLang="en-US" sz="2200" dirty="0" smtClean="0">
                <a:solidFill>
                  <a:schemeClr val="tx1"/>
                </a:solidFill>
                <a:latin typeface="+mn-lt"/>
                <a:ea typeface="黑体" panose="02010609060101010101" pitchFamily="49" charset="-122"/>
              </a:rPr>
              <a:t>的全面实用和数字通信新时代的到来。</a:t>
            </a:r>
            <a:endParaRPr lang="en-US" altLang="zh-CN" sz="22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endParaRPr lang="zh-CN" altLang="en-US" dirty="0" smtClean="0">
              <a:solidFill>
                <a:schemeClr val="tx1"/>
              </a:solidFill>
              <a:latin typeface="+mn-lt"/>
              <a:ea typeface="黑体" panose="02010609060101010101" pitchFamily="49" charset="-122"/>
            </a:endParaRPr>
          </a:p>
        </p:txBody>
      </p:sp>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13" name="Picture 8" descr="http://news.kedo.gov.cn/upload/resources/image/2015/06/01/87373.jpg"/>
          <p:cNvPicPr>
            <a:picLocks noChangeAspect="1" noChangeArrowheads="1"/>
          </p:cNvPicPr>
          <p:nvPr/>
        </p:nvPicPr>
        <p:blipFill>
          <a:blip r:embed="rId2"/>
          <a:srcRect/>
          <a:stretch>
            <a:fillRect/>
          </a:stretch>
        </p:blipFill>
        <p:spPr bwMode="auto">
          <a:xfrm>
            <a:off x="6572272" y="990600"/>
            <a:ext cx="2571728" cy="2057382"/>
          </a:xfrm>
          <a:prstGeom prst="rect">
            <a:avLst/>
          </a:prstGeom>
          <a:noFill/>
        </p:spPr>
      </p:pic>
      <p:pic>
        <p:nvPicPr>
          <p:cNvPr id="14" name="Picture 6" descr="http://news.cnhubei.com/hbrb/hbrbsglk/hbrb08/200909/W020091022569545142557.jpg"/>
          <p:cNvPicPr>
            <a:picLocks noChangeAspect="1" noChangeArrowheads="1"/>
          </p:cNvPicPr>
          <p:nvPr/>
        </p:nvPicPr>
        <p:blipFill>
          <a:blip r:embed="rId3"/>
          <a:srcRect/>
          <a:stretch>
            <a:fillRect/>
          </a:stretch>
        </p:blipFill>
        <p:spPr bwMode="auto">
          <a:xfrm>
            <a:off x="6572264" y="3124200"/>
            <a:ext cx="2571736" cy="29026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电磁学</a:t>
            </a:r>
            <a:endParaRPr lang="zh-CN" altLang="en-US" dirty="0"/>
          </a:p>
        </p:txBody>
      </p:sp>
      <p:sp>
        <p:nvSpPr>
          <p:cNvPr id="3" name="内容占位符 2"/>
          <p:cNvSpPr>
            <a:spLocks noGrp="1"/>
          </p:cNvSpPr>
          <p:nvPr>
            <p:ph idx="1"/>
          </p:nvPr>
        </p:nvSpPr>
        <p:spPr/>
        <p:txBody>
          <a:bodyPr/>
          <a:lstStyle/>
          <a:p>
            <a:r>
              <a:rPr lang="zh-CN" altLang="en-US" sz="2400" dirty="0" smtClean="0"/>
              <a:t>电磁学是经典物理学的一部分。</a:t>
            </a:r>
            <a:endParaRPr lang="en-US" altLang="zh-CN" sz="2400" dirty="0" smtClean="0"/>
          </a:p>
          <a:p>
            <a:pPr>
              <a:lnSpc>
                <a:spcPct val="150000"/>
              </a:lnSpc>
            </a:pPr>
            <a:r>
              <a:rPr lang="zh-CN" altLang="en-US" sz="3600" b="1" dirty="0" smtClean="0">
                <a:ea typeface="隶书" pitchFamily="49" charset="-122"/>
              </a:rPr>
              <a:t>它主要是研究</a:t>
            </a:r>
            <a:r>
              <a:rPr lang="zh-CN" altLang="en-US" sz="3600" b="1" dirty="0" smtClean="0">
                <a:solidFill>
                  <a:srgbClr val="FF00FF"/>
                </a:solidFill>
                <a:ea typeface="隶书" pitchFamily="49" charset="-122"/>
              </a:rPr>
              <a:t>电荷、电流产生电场、磁场的规律</a:t>
            </a:r>
            <a:r>
              <a:rPr lang="zh-CN" altLang="en-US" sz="3600" b="1" dirty="0" smtClean="0">
                <a:ea typeface="隶书" pitchFamily="49" charset="-122"/>
              </a:rPr>
              <a:t>；</a:t>
            </a:r>
            <a:r>
              <a:rPr lang="zh-CN" altLang="en-US" sz="3600" b="1" dirty="0" smtClean="0">
                <a:solidFill>
                  <a:srgbClr val="6600FF"/>
                </a:solidFill>
                <a:ea typeface="隶书" pitchFamily="49" charset="-122"/>
              </a:rPr>
              <a:t>电场和磁场的相互作用</a:t>
            </a:r>
            <a:r>
              <a:rPr lang="zh-CN" altLang="en-US" sz="3600" b="1" dirty="0" smtClean="0">
                <a:ea typeface="隶书" pitchFamily="49" charset="-122"/>
              </a:rPr>
              <a:t>；</a:t>
            </a:r>
            <a:r>
              <a:rPr lang="zh-CN" altLang="en-US" sz="3600" b="1" dirty="0" smtClean="0">
                <a:solidFill>
                  <a:srgbClr val="FF00FF"/>
                </a:solidFill>
                <a:ea typeface="隶书" pitchFamily="49" charset="-122"/>
              </a:rPr>
              <a:t>电磁场对电荷、电流的作用</a:t>
            </a:r>
            <a:r>
              <a:rPr lang="zh-CN" altLang="en-US" sz="3600" b="1" dirty="0" smtClean="0">
                <a:ea typeface="隶书" pitchFamily="49" charset="-122"/>
              </a:rPr>
              <a:t>；以及</a:t>
            </a:r>
            <a:r>
              <a:rPr lang="zh-CN" altLang="en-US" sz="3600" b="1" dirty="0" smtClean="0">
                <a:solidFill>
                  <a:srgbClr val="6600FF"/>
                </a:solidFill>
                <a:ea typeface="隶书" pitchFamily="49" charset="-122"/>
              </a:rPr>
              <a:t>电磁场对物质的各种效应等</a:t>
            </a:r>
            <a:r>
              <a:rPr lang="zh-CN" altLang="en-US" sz="3600" b="1" dirty="0" smtClean="0">
                <a:ea typeface="隶书" pitchFamily="49" charset="-122"/>
              </a:rPr>
              <a:t>。</a:t>
            </a:r>
          </a:p>
          <a:p>
            <a:endParaRPr lang="zh-CN" altLang="en-US"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3</a:t>
            </a:fld>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广播</a:t>
            </a:r>
            <a:r>
              <a:rPr lang="en-US" altLang="zh-CN" sz="2400" b="1" dirty="0" smtClean="0">
                <a:solidFill>
                  <a:srgbClr val="7030A0"/>
                </a:solidFill>
              </a:rPr>
              <a:t>(broadcasting )</a:t>
            </a:r>
            <a:endParaRPr lang="zh-CN" altLang="en-US" sz="2400" b="1" dirty="0" smtClean="0">
              <a:solidFill>
                <a:srgbClr val="7030A0"/>
              </a:solidFill>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30</a:t>
            </a:fld>
            <a:endParaRPr lang="en-US" altLang="zh-CN"/>
          </a:p>
        </p:txBody>
      </p:sp>
      <p:sp>
        <p:nvSpPr>
          <p:cNvPr id="15" name="矩形 14"/>
          <p:cNvSpPr/>
          <p:nvPr/>
        </p:nvSpPr>
        <p:spPr>
          <a:xfrm>
            <a:off x="533400" y="1494472"/>
            <a:ext cx="5943600" cy="510293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广播通常是指通过无线电波或导线传送声音的具有多功能的传播工具</a:t>
            </a:r>
            <a:endParaRPr lang="en-US" altLang="zh-CN" sz="22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1906</a:t>
            </a:r>
            <a:r>
              <a:rPr lang="zh-CN" altLang="en-US" sz="2200" dirty="0" smtClean="0">
                <a:solidFill>
                  <a:schemeClr val="tx1"/>
                </a:solidFill>
                <a:latin typeface="+mn-lt"/>
                <a:ea typeface="黑体" panose="02010609060101010101" pitchFamily="49" charset="-122"/>
              </a:rPr>
              <a:t>年，美国人费森登用</a:t>
            </a:r>
            <a:r>
              <a:rPr lang="en-US" altLang="zh-CN" sz="2200" dirty="0" smtClean="0">
                <a:solidFill>
                  <a:schemeClr val="tx1"/>
                </a:solidFill>
                <a:latin typeface="+mn-lt"/>
                <a:ea typeface="黑体" panose="02010609060101010101" pitchFamily="49" charset="-122"/>
              </a:rPr>
              <a:t>50KHz</a:t>
            </a:r>
            <a:r>
              <a:rPr lang="zh-CN" altLang="en-US" sz="2200" dirty="0" smtClean="0">
                <a:solidFill>
                  <a:schemeClr val="tx1"/>
                </a:solidFill>
                <a:latin typeface="+mn-lt"/>
                <a:ea typeface="黑体" panose="02010609060101010101" pitchFamily="49" charset="-122"/>
              </a:rPr>
              <a:t>的发电机作发射机，用微音器接入天线实现调制，使大西洋航船上的报务员听到了广播播出的音乐</a:t>
            </a:r>
            <a:endParaRPr lang="en-US" altLang="zh-CN" sz="22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1920 </a:t>
            </a:r>
            <a:r>
              <a:rPr lang="zh-CN" altLang="en-US" sz="2200" dirty="0" smtClean="0">
                <a:solidFill>
                  <a:schemeClr val="tx1"/>
                </a:solidFill>
                <a:latin typeface="+mn-lt"/>
                <a:ea typeface="黑体" panose="02010609060101010101" pitchFamily="49" charset="-122"/>
              </a:rPr>
              <a:t>年</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美国匹兹堡市的</a:t>
            </a:r>
            <a:r>
              <a:rPr lang="en-US" altLang="zh-CN" sz="2200" dirty="0" smtClean="0">
                <a:solidFill>
                  <a:schemeClr val="tx1"/>
                </a:solidFill>
                <a:latin typeface="+mn-lt"/>
                <a:ea typeface="黑体" panose="02010609060101010101" pitchFamily="49" charset="-122"/>
              </a:rPr>
              <a:t>KDKA </a:t>
            </a:r>
            <a:r>
              <a:rPr lang="zh-CN" altLang="en-US" sz="2200" dirty="0" smtClean="0">
                <a:solidFill>
                  <a:schemeClr val="tx1"/>
                </a:solidFill>
                <a:latin typeface="+mn-lt"/>
                <a:ea typeface="黑体" panose="02010609060101010101" pitchFamily="49" charset="-122"/>
              </a:rPr>
              <a:t>广播电台播音，成为世界上第一家正式播出节目的私营广播电台。</a:t>
            </a:r>
          </a:p>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1922 </a:t>
            </a:r>
            <a:r>
              <a:rPr lang="zh-CN" altLang="en-US" sz="2200" dirty="0" smtClean="0">
                <a:solidFill>
                  <a:schemeClr val="tx1"/>
                </a:solidFill>
                <a:latin typeface="+mn-lt"/>
                <a:ea typeface="黑体" panose="02010609060101010101" pitchFamily="49" charset="-122"/>
              </a:rPr>
              <a:t>年</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英国政府批准设立广播电台</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由</a:t>
            </a:r>
            <a:r>
              <a:rPr lang="en-US" altLang="zh-CN" sz="2200" dirty="0" smtClean="0">
                <a:solidFill>
                  <a:schemeClr val="tx1"/>
                </a:solidFill>
                <a:latin typeface="+mn-lt"/>
                <a:ea typeface="黑体" panose="02010609060101010101" pitchFamily="49" charset="-122"/>
              </a:rPr>
              <a:t>6 </a:t>
            </a:r>
            <a:r>
              <a:rPr lang="zh-CN" altLang="en-US" sz="2200" dirty="0" smtClean="0">
                <a:solidFill>
                  <a:schemeClr val="tx1"/>
                </a:solidFill>
                <a:latin typeface="+mn-lt"/>
                <a:ea typeface="黑体" panose="02010609060101010101" pitchFamily="49" charset="-122"/>
              </a:rPr>
              <a:t>家无线电广播公司和电气制造公司组成了商业性的广播公司</a:t>
            </a:r>
            <a:r>
              <a:rPr lang="en-US" altLang="zh-CN" sz="2200" b="1" dirty="0" smtClean="0">
                <a:solidFill>
                  <a:srgbClr val="7030A0"/>
                </a:solidFill>
                <a:latin typeface="+mn-lt"/>
                <a:ea typeface="黑体" panose="02010609060101010101" pitchFamily="49" charset="-122"/>
              </a:rPr>
              <a:t>(BBC)</a:t>
            </a:r>
          </a:p>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电磁波作为载体的</a:t>
            </a:r>
            <a:r>
              <a:rPr lang="zh-CN" altLang="en-US" sz="2200" b="1" dirty="0" smtClean="0">
                <a:solidFill>
                  <a:srgbClr val="7030A0"/>
                </a:solidFill>
                <a:latin typeface="+mn-lt"/>
                <a:ea typeface="黑体" panose="02010609060101010101" pitchFamily="49" charset="-122"/>
              </a:rPr>
              <a:t>广播</a:t>
            </a:r>
            <a:r>
              <a:rPr lang="zh-CN" altLang="en-US" sz="2200" dirty="0" smtClean="0">
                <a:solidFill>
                  <a:schemeClr val="tx1"/>
                </a:solidFill>
                <a:latin typeface="+mn-lt"/>
                <a:ea typeface="黑体" panose="02010609060101010101" pitchFamily="49" charset="-122"/>
              </a:rPr>
              <a:t>是最早出现的电子大众传媒，使人们对世界上刚发生的和正在发生的大事能够及时了解并做出相关反应。</a:t>
            </a:r>
          </a:p>
        </p:txBody>
      </p:sp>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43010" name="Picture 2" descr="http://g.hiphotos.baidu.com/baike/c0%3Dbaike80%2C5%2C5%2C80%2C26/sign=6c48bc8f718da9775a228e79d138937c/b3b7d0a20cf431aded373c854936acaf2fdd98a0.jpg"/>
          <p:cNvPicPr>
            <a:picLocks noChangeAspect="1" noChangeArrowheads="1"/>
          </p:cNvPicPr>
          <p:nvPr/>
        </p:nvPicPr>
        <p:blipFill>
          <a:blip r:embed="rId2"/>
          <a:srcRect/>
          <a:stretch>
            <a:fillRect/>
          </a:stretch>
        </p:blipFill>
        <p:spPr bwMode="auto">
          <a:xfrm>
            <a:off x="7239000" y="990600"/>
            <a:ext cx="1717387" cy="2266951"/>
          </a:xfrm>
          <a:prstGeom prst="rect">
            <a:avLst/>
          </a:prstGeom>
          <a:noFill/>
        </p:spPr>
      </p:pic>
      <p:pic>
        <p:nvPicPr>
          <p:cNvPr id="11" name="Picture 5" descr="11457640942738222_small">
            <a:hlinkClick r:id="rId3"/>
          </p:cNvPr>
          <p:cNvPicPr>
            <a:picLocks noChangeAspect="1" noChangeArrowheads="1"/>
          </p:cNvPicPr>
          <p:nvPr/>
        </p:nvPicPr>
        <p:blipFill>
          <a:blip r:embed="rId4"/>
          <a:srcRect/>
          <a:stretch>
            <a:fillRect/>
          </a:stretch>
        </p:blipFill>
        <p:spPr bwMode="auto">
          <a:xfrm>
            <a:off x="6598944" y="5105400"/>
            <a:ext cx="2545056" cy="1752600"/>
          </a:xfrm>
          <a:prstGeom prst="rect">
            <a:avLst/>
          </a:prstGeom>
          <a:noFill/>
          <a:ln w="9525">
            <a:solidFill>
              <a:schemeClr val="bg1"/>
            </a:solidFill>
            <a:miter lim="800000"/>
            <a:headEnd/>
            <a:tailEnd/>
          </a:ln>
        </p:spPr>
      </p:pic>
      <p:pic>
        <p:nvPicPr>
          <p:cNvPr id="43012" name="Picture 4" descr="http://f.hiphotos.baidu.com/baike/c0%3Dbaike72%2C5%2C5%2C72%2C24/sign=9fc6679e572c11dfcadcb771024e09b5/fcfaaf51f3deb48f714b01a3f01f3a292df578a9.jpg"/>
          <p:cNvPicPr>
            <a:picLocks noChangeAspect="1" noChangeArrowheads="1"/>
          </p:cNvPicPr>
          <p:nvPr/>
        </p:nvPicPr>
        <p:blipFill>
          <a:blip r:embed="rId5"/>
          <a:srcRect/>
          <a:stretch>
            <a:fillRect/>
          </a:stretch>
        </p:blipFill>
        <p:spPr bwMode="auto">
          <a:xfrm>
            <a:off x="7010400" y="3276600"/>
            <a:ext cx="2028825" cy="186705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电视</a:t>
            </a:r>
            <a:r>
              <a:rPr lang="en-US" altLang="zh-CN" sz="2400" b="1" dirty="0" smtClean="0">
                <a:solidFill>
                  <a:srgbClr val="7030A0"/>
                </a:solidFill>
              </a:rPr>
              <a:t>(television video )</a:t>
            </a:r>
            <a:endParaRPr lang="zh-CN" altLang="en-US" sz="2400" b="1" dirty="0" smtClean="0">
              <a:solidFill>
                <a:srgbClr val="7030A0"/>
              </a:solidFill>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31</a:t>
            </a:fld>
            <a:endParaRPr lang="en-US" altLang="zh-CN"/>
          </a:p>
        </p:txBody>
      </p:sp>
      <p:sp>
        <p:nvSpPr>
          <p:cNvPr id="15" name="矩形 14"/>
          <p:cNvSpPr/>
          <p:nvPr/>
        </p:nvSpPr>
        <p:spPr>
          <a:xfrm>
            <a:off x="457200" y="1447800"/>
            <a:ext cx="8382000" cy="144655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科技的进步总是随着人们需求的提高而不断发展。当实现了用无线电波传播声觉信号后，人们又试图用无线电波传播视觉信号，电视的产生正满足了人类的这一要求，使人们获取信息的方式发生了翻天覆地的变化。 </a:t>
            </a:r>
            <a:endParaRPr lang="en-US" altLang="zh-CN" sz="2200" dirty="0" smtClean="0">
              <a:solidFill>
                <a:schemeClr val="tx1"/>
              </a:solidFill>
              <a:latin typeface="+mn-lt"/>
              <a:ea typeface="黑体" panose="02010609060101010101" pitchFamily="49" charset="-122"/>
            </a:endParaRPr>
          </a:p>
        </p:txBody>
      </p:sp>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45058" name="Picture 2" descr="http://www.kedo.gov.cn/photo/bjkpw/upload/Image/khsj/1_3397841162.jpg"/>
          <p:cNvPicPr>
            <a:picLocks noChangeAspect="1" noChangeArrowheads="1"/>
          </p:cNvPicPr>
          <p:nvPr/>
        </p:nvPicPr>
        <p:blipFill>
          <a:blip r:embed="rId2"/>
          <a:srcRect/>
          <a:stretch>
            <a:fillRect/>
          </a:stretch>
        </p:blipFill>
        <p:spPr bwMode="auto">
          <a:xfrm>
            <a:off x="6019800" y="2590800"/>
            <a:ext cx="2971800" cy="2311400"/>
          </a:xfrm>
          <a:prstGeom prst="rect">
            <a:avLst/>
          </a:prstGeom>
          <a:noFill/>
        </p:spPr>
      </p:pic>
      <p:sp>
        <p:nvSpPr>
          <p:cNvPr id="12" name="矩形 11"/>
          <p:cNvSpPr/>
          <p:nvPr/>
        </p:nvSpPr>
        <p:spPr>
          <a:xfrm>
            <a:off x="457200" y="2914638"/>
            <a:ext cx="5410200" cy="3662541"/>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000" dirty="0" smtClean="0">
                <a:solidFill>
                  <a:schemeClr val="tx1"/>
                </a:solidFill>
                <a:latin typeface="+mn-lt"/>
                <a:ea typeface="黑体" panose="02010609060101010101" pitchFamily="49" charset="-122"/>
              </a:rPr>
              <a:t>1925 </a:t>
            </a:r>
            <a:r>
              <a:rPr lang="zh-CN" altLang="en-US" sz="2000" dirty="0" smtClean="0">
                <a:solidFill>
                  <a:schemeClr val="tx1"/>
                </a:solidFill>
                <a:latin typeface="+mn-lt"/>
                <a:ea typeface="黑体" panose="02010609060101010101" pitchFamily="49" charset="-122"/>
              </a:rPr>
              <a:t>年，英国人贝尔德发明了机械扫描的电视；</a:t>
            </a:r>
            <a:endParaRPr lang="en-US" altLang="zh-CN" sz="20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000" dirty="0" smtClean="0">
                <a:solidFill>
                  <a:schemeClr val="tx1"/>
                </a:solidFill>
                <a:latin typeface="+mn-lt"/>
                <a:ea typeface="黑体" panose="02010609060101010101" pitchFamily="49" charset="-122"/>
              </a:rPr>
              <a:t>1933 </a:t>
            </a:r>
            <a:r>
              <a:rPr lang="zh-CN" altLang="en-US" sz="2000" dirty="0" smtClean="0">
                <a:solidFill>
                  <a:schemeClr val="tx1"/>
                </a:solidFill>
                <a:latin typeface="+mn-lt"/>
                <a:ea typeface="黑体" panose="02010609060101010101" pitchFamily="49" charset="-122"/>
              </a:rPr>
              <a:t>年，美国人兹沃雷金发明了能够进行光电转换和电子扫描的摄像管，加快了电视走向实际应用的步伐；</a:t>
            </a:r>
            <a:endParaRPr lang="en-US" altLang="zh-CN" sz="20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000" dirty="0" smtClean="0">
                <a:solidFill>
                  <a:schemeClr val="tx1"/>
                </a:solidFill>
                <a:latin typeface="+mn-lt"/>
                <a:ea typeface="黑体" panose="02010609060101010101" pitchFamily="49" charset="-122"/>
              </a:rPr>
              <a:t>1953 </a:t>
            </a:r>
            <a:r>
              <a:rPr lang="zh-CN" altLang="en-US" sz="2000" dirty="0" smtClean="0">
                <a:solidFill>
                  <a:schemeClr val="tx1"/>
                </a:solidFill>
                <a:latin typeface="+mn-lt"/>
                <a:ea typeface="黑体" panose="02010609060101010101" pitchFamily="49" charset="-122"/>
              </a:rPr>
              <a:t>年，美国确定了自己的彩色电视制式</a:t>
            </a:r>
            <a:r>
              <a:rPr lang="en-US" altLang="zh-CN" sz="2000" dirty="0" smtClean="0">
                <a:solidFill>
                  <a:schemeClr val="tx1"/>
                </a:solidFill>
                <a:latin typeface="+mn-lt"/>
                <a:ea typeface="黑体" panose="02010609060101010101" pitchFamily="49" charset="-122"/>
              </a:rPr>
              <a:t>———NTSC </a:t>
            </a:r>
            <a:r>
              <a:rPr lang="zh-CN" altLang="en-US" sz="2000" dirty="0" smtClean="0">
                <a:solidFill>
                  <a:schemeClr val="tx1"/>
                </a:solidFill>
                <a:latin typeface="+mn-lt"/>
                <a:ea typeface="黑体" panose="02010609060101010101" pitchFamily="49" charset="-122"/>
              </a:rPr>
              <a:t>制，并于</a:t>
            </a:r>
            <a:r>
              <a:rPr lang="en-US" altLang="zh-CN" sz="2000" dirty="0" smtClean="0">
                <a:solidFill>
                  <a:schemeClr val="tx1"/>
                </a:solidFill>
                <a:latin typeface="+mn-lt"/>
                <a:ea typeface="黑体" panose="02010609060101010101" pitchFamily="49" charset="-122"/>
              </a:rPr>
              <a:t>1954 </a:t>
            </a:r>
            <a:r>
              <a:rPr lang="zh-CN" altLang="en-US" sz="2000" dirty="0" smtClean="0">
                <a:solidFill>
                  <a:schemeClr val="tx1"/>
                </a:solidFill>
                <a:latin typeface="+mn-lt"/>
                <a:ea typeface="黑体" panose="02010609060101010101" pitchFamily="49" charset="-122"/>
              </a:rPr>
              <a:t>年在世界上首次播出彩色电视节目</a:t>
            </a:r>
            <a:endParaRPr lang="en-US" altLang="zh-CN" sz="20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000" dirty="0" smtClean="0">
                <a:solidFill>
                  <a:schemeClr val="tx1"/>
                </a:solidFill>
                <a:latin typeface="+mn-lt"/>
                <a:ea typeface="黑体" panose="02010609060101010101" pitchFamily="49" charset="-122"/>
              </a:rPr>
              <a:t>90 </a:t>
            </a:r>
            <a:r>
              <a:rPr lang="zh-CN" altLang="en-US" sz="2000" dirty="0" smtClean="0">
                <a:solidFill>
                  <a:schemeClr val="tx1"/>
                </a:solidFill>
                <a:latin typeface="+mn-lt"/>
                <a:ea typeface="黑体" panose="02010609060101010101" pitchFamily="49" charset="-122"/>
              </a:rPr>
              <a:t>年代后，集数字信号处理、大规模集成电路、计算机技术等高科技成果于一体的高清晰度数字电视出现</a:t>
            </a:r>
            <a:endParaRPr lang="en-US" altLang="zh-CN" sz="2000" dirty="0" smtClean="0">
              <a:solidFill>
                <a:schemeClr val="tx1"/>
              </a:solidFill>
              <a:latin typeface="+mn-lt"/>
              <a:ea typeface="黑体" panose="02010609060101010101" pitchFamily="49" charset="-122"/>
            </a:endParaRPr>
          </a:p>
        </p:txBody>
      </p:sp>
      <p:pic>
        <p:nvPicPr>
          <p:cNvPr id="45060" name="Picture 4" descr="http://img2.house365.com/njhomenews/2012/08/15/1345002691502b1cc363d0c.jpg"/>
          <p:cNvPicPr>
            <a:picLocks noChangeAspect="1" noChangeArrowheads="1"/>
          </p:cNvPicPr>
          <p:nvPr/>
        </p:nvPicPr>
        <p:blipFill>
          <a:blip r:embed="rId3"/>
          <a:srcRect/>
          <a:stretch>
            <a:fillRect/>
          </a:stretch>
        </p:blipFill>
        <p:spPr bwMode="auto">
          <a:xfrm>
            <a:off x="6477000" y="4953000"/>
            <a:ext cx="2438400" cy="174879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雷达</a:t>
            </a:r>
            <a:r>
              <a:rPr lang="en-US" altLang="zh-CN" sz="2400" b="1" dirty="0" smtClean="0">
                <a:solidFill>
                  <a:srgbClr val="7030A0"/>
                </a:solidFill>
              </a:rPr>
              <a:t>(Radar )</a:t>
            </a:r>
            <a:endParaRPr lang="zh-CN" altLang="en-US" sz="2400" b="1" dirty="0" smtClean="0">
              <a:solidFill>
                <a:srgbClr val="7030A0"/>
              </a:solidFill>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32</a:t>
            </a:fld>
            <a:endParaRPr lang="en-US" altLang="zh-CN"/>
          </a:p>
        </p:txBody>
      </p:sp>
      <p:sp>
        <p:nvSpPr>
          <p:cNvPr id="15" name="矩形 14"/>
          <p:cNvSpPr/>
          <p:nvPr/>
        </p:nvSpPr>
        <p:spPr>
          <a:xfrm>
            <a:off x="533400" y="1494472"/>
            <a:ext cx="8458200" cy="1754326"/>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000" dirty="0" smtClean="0">
                <a:solidFill>
                  <a:schemeClr val="tx1"/>
                </a:solidFill>
                <a:latin typeface="+mn-lt"/>
                <a:ea typeface="黑体" panose="02010609060101010101" pitchFamily="49" charset="-122"/>
              </a:rPr>
              <a:t>雷达是利用物体对无线电波的反射特性来发现目标和确定距离的技术。</a:t>
            </a:r>
            <a:endParaRPr lang="en-US" altLang="zh-CN" sz="20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sz="2000" dirty="0" smtClean="0">
                <a:solidFill>
                  <a:schemeClr val="tx1"/>
                </a:solidFill>
                <a:latin typeface="+mn-lt"/>
                <a:ea typeface="黑体" panose="02010609060101010101" pitchFamily="49" charset="-122"/>
              </a:rPr>
              <a:t>雷达于</a:t>
            </a:r>
            <a:r>
              <a:rPr lang="en-US" altLang="zh-CN" sz="2000" dirty="0" smtClean="0">
                <a:solidFill>
                  <a:schemeClr val="tx1"/>
                </a:solidFill>
                <a:latin typeface="+mn-lt"/>
                <a:ea typeface="黑体" panose="02010609060101010101" pitchFamily="49" charset="-122"/>
              </a:rPr>
              <a:t>1935 </a:t>
            </a:r>
            <a:r>
              <a:rPr lang="zh-CN" altLang="en-US" sz="2000" dirty="0" smtClean="0">
                <a:solidFill>
                  <a:schemeClr val="tx1"/>
                </a:solidFill>
                <a:latin typeface="+mn-lt"/>
                <a:ea typeface="黑体" panose="02010609060101010101" pitchFamily="49" charset="-122"/>
              </a:rPr>
              <a:t>年问世后，由于它在军事及民用领域中的重要作用，使得许多国家大力发展这一技术。</a:t>
            </a:r>
            <a:endParaRPr lang="en-US" altLang="zh-CN" sz="20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000" dirty="0" smtClean="0">
                <a:solidFill>
                  <a:schemeClr val="tx1"/>
                </a:solidFill>
                <a:latin typeface="+mn-lt"/>
                <a:ea typeface="黑体" panose="02010609060101010101" pitchFamily="49" charset="-122"/>
              </a:rPr>
              <a:t>20 </a:t>
            </a:r>
            <a:r>
              <a:rPr lang="zh-CN" altLang="en-US" sz="2000" dirty="0" smtClean="0">
                <a:solidFill>
                  <a:schemeClr val="tx1"/>
                </a:solidFill>
                <a:latin typeface="+mn-lt"/>
                <a:ea typeface="黑体" panose="02010609060101010101" pitchFamily="49" charset="-122"/>
              </a:rPr>
              <a:t>世纪</a:t>
            </a:r>
            <a:r>
              <a:rPr lang="en-US" altLang="zh-CN" sz="2000" dirty="0" smtClean="0">
                <a:solidFill>
                  <a:schemeClr val="tx1"/>
                </a:solidFill>
                <a:latin typeface="+mn-lt"/>
                <a:ea typeface="黑体" panose="02010609060101010101" pitchFamily="49" charset="-122"/>
              </a:rPr>
              <a:t>60 </a:t>
            </a:r>
            <a:r>
              <a:rPr lang="zh-CN" altLang="en-US" sz="2000" dirty="0" smtClean="0">
                <a:solidFill>
                  <a:schemeClr val="tx1"/>
                </a:solidFill>
                <a:latin typeface="+mn-lt"/>
                <a:ea typeface="黑体" panose="02010609060101010101" pitchFamily="49" charset="-122"/>
              </a:rPr>
              <a:t>年代以来，相控阵预警雷达、机载预警和火控雷达等纷纷面世且技术逐步趋于成熟。 </a:t>
            </a:r>
            <a:endParaRPr lang="en-US" altLang="zh-CN" sz="2000" dirty="0" smtClean="0">
              <a:solidFill>
                <a:schemeClr val="tx1"/>
              </a:solidFill>
              <a:latin typeface="+mn-lt"/>
              <a:ea typeface="黑体" panose="02010609060101010101" pitchFamily="49" charset="-122"/>
            </a:endParaRPr>
          </a:p>
        </p:txBody>
      </p:sp>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46088" name="Picture 8" descr="931769"/>
          <p:cNvPicPr>
            <a:picLocks noChangeAspect="1" noChangeArrowheads="1"/>
          </p:cNvPicPr>
          <p:nvPr/>
        </p:nvPicPr>
        <p:blipFill>
          <a:blip r:embed="rId2"/>
          <a:srcRect/>
          <a:stretch>
            <a:fillRect/>
          </a:stretch>
        </p:blipFill>
        <p:spPr bwMode="auto">
          <a:xfrm>
            <a:off x="3124200" y="3200400"/>
            <a:ext cx="3200400" cy="2022072"/>
          </a:xfrm>
          <a:prstGeom prst="rect">
            <a:avLst/>
          </a:prstGeom>
          <a:noFill/>
        </p:spPr>
      </p:pic>
      <p:pic>
        <p:nvPicPr>
          <p:cNvPr id="61" name="图片 60" descr="57B9A3D02B773EB050AE3D6CA5AAF0FCD459F713_800_800.gif"/>
          <p:cNvPicPr>
            <a:picLocks noChangeAspect="1"/>
          </p:cNvPicPr>
          <p:nvPr/>
        </p:nvPicPr>
        <p:blipFill>
          <a:blip r:embed="rId3"/>
          <a:stretch>
            <a:fillRect/>
          </a:stretch>
        </p:blipFill>
        <p:spPr>
          <a:xfrm>
            <a:off x="76200" y="3352800"/>
            <a:ext cx="2438400" cy="1752600"/>
          </a:xfrm>
          <a:prstGeom prst="rect">
            <a:avLst/>
          </a:prstGeom>
        </p:spPr>
      </p:pic>
      <p:pic>
        <p:nvPicPr>
          <p:cNvPr id="62" name="图片 61" descr="704628E34CE338641AFC963BEDA609288635271C_800_800.gif"/>
          <p:cNvPicPr>
            <a:picLocks noChangeAspect="1"/>
          </p:cNvPicPr>
          <p:nvPr/>
        </p:nvPicPr>
        <p:blipFill>
          <a:blip r:embed="rId4"/>
          <a:stretch>
            <a:fillRect/>
          </a:stretch>
        </p:blipFill>
        <p:spPr>
          <a:xfrm>
            <a:off x="76200" y="5334000"/>
            <a:ext cx="3238500" cy="1333500"/>
          </a:xfrm>
          <a:prstGeom prst="rect">
            <a:avLst/>
          </a:prstGeom>
        </p:spPr>
      </p:pic>
      <p:pic>
        <p:nvPicPr>
          <p:cNvPr id="46090" name="Picture 10" descr="http://q.115.com/imgload?r=F4132F890D01B41DAD95534556CE99144CB8E84B&amp;u=d2IHNd&amp;s=Ds9FMnfDtCF.DoWifzh.Pg&amp;e=5&amp;i=1440&amp;1440_1440=1"/>
          <p:cNvPicPr>
            <a:picLocks noChangeAspect="1" noChangeArrowheads="1"/>
          </p:cNvPicPr>
          <p:nvPr/>
        </p:nvPicPr>
        <p:blipFill>
          <a:blip r:embed="rId5"/>
          <a:srcRect/>
          <a:stretch>
            <a:fillRect/>
          </a:stretch>
        </p:blipFill>
        <p:spPr bwMode="auto">
          <a:xfrm>
            <a:off x="6248400" y="2971800"/>
            <a:ext cx="2667000" cy="2115417"/>
          </a:xfrm>
          <a:prstGeom prst="rect">
            <a:avLst/>
          </a:prstGeom>
          <a:noFill/>
        </p:spPr>
      </p:pic>
      <p:pic>
        <p:nvPicPr>
          <p:cNvPr id="46092" name="Picture 12" descr="931769"/>
          <p:cNvPicPr>
            <a:picLocks noChangeAspect="1" noChangeArrowheads="1"/>
          </p:cNvPicPr>
          <p:nvPr/>
        </p:nvPicPr>
        <p:blipFill>
          <a:blip r:embed="rId6"/>
          <a:srcRect/>
          <a:stretch>
            <a:fillRect/>
          </a:stretch>
        </p:blipFill>
        <p:spPr bwMode="auto">
          <a:xfrm>
            <a:off x="5257800" y="4667155"/>
            <a:ext cx="3886200" cy="219084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995" name="Object 59"/>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1041" r:id="rId4" imgW="7497221" imgH="4296375" progId="PBrush">
                  <p:embed/>
                </p:oleObj>
              </mc:Choice>
              <mc:Fallback>
                <p:oleObj r:id="rId4" imgW="7497221" imgH="4296375"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7996" name="Rectangle 60"/>
          <p:cNvSpPr>
            <a:spLocks noChangeArrowheads="1"/>
          </p:cNvSpPr>
          <p:nvPr/>
        </p:nvSpPr>
        <p:spPr bwMode="auto">
          <a:xfrm>
            <a:off x="990600" y="1371600"/>
            <a:ext cx="7315200" cy="2895600"/>
          </a:xfrm>
          <a:prstGeom prst="rect">
            <a:avLst/>
          </a:prstGeom>
          <a:noFill/>
          <a:ln w="9525">
            <a:noFill/>
            <a:miter lim="800000"/>
            <a:headEnd/>
            <a:tailEnd/>
          </a:ln>
          <a:effectLst/>
        </p:spPr>
        <p:txBody>
          <a:bodyPr>
            <a:spAutoFit/>
          </a:bodyPr>
          <a:lstStyle/>
          <a:p>
            <a:pPr eaLnBrk="0" hangingPunct="0">
              <a:spcBef>
                <a:spcPct val="30000"/>
              </a:spcBef>
              <a:defRPr/>
            </a:pPr>
            <a:r>
              <a:rPr lang="zh-CN" altLang="en-US" sz="8000" dirty="0">
                <a:solidFill>
                  <a:srgbClr val="FFFFCC"/>
                </a:solidFill>
                <a:effectLst>
                  <a:outerShdw blurRad="38100" dist="38100" dir="2700000" algn="tl">
                    <a:srgbClr val="C0C0C0"/>
                  </a:outerShdw>
                </a:effectLst>
                <a:latin typeface="隶书" pitchFamily="49" charset="-122"/>
                <a:ea typeface="隶书" pitchFamily="49" charset="-122"/>
              </a:rPr>
              <a:t>我们生活在</a:t>
            </a:r>
          </a:p>
          <a:p>
            <a:pPr eaLnBrk="0" hangingPunct="0">
              <a:spcBef>
                <a:spcPct val="30000"/>
              </a:spcBef>
              <a:defRPr/>
            </a:pPr>
            <a:r>
              <a:rPr lang="zh-CN" altLang="en-US" sz="8000" dirty="0">
                <a:solidFill>
                  <a:srgbClr val="FFFFCC"/>
                </a:solidFill>
                <a:effectLst>
                  <a:outerShdw blurRad="38100" dist="38100" dir="2700000" algn="tl">
                    <a:srgbClr val="C0C0C0"/>
                  </a:outerShdw>
                </a:effectLst>
                <a:latin typeface="隶书" pitchFamily="49" charset="-122"/>
                <a:ea typeface="隶书" pitchFamily="49" charset="-122"/>
              </a:rPr>
              <a:t>电磁波的世界</a:t>
            </a:r>
          </a:p>
        </p:txBody>
      </p:sp>
      <p:sp>
        <p:nvSpPr>
          <p:cNvPr id="4" name="Text Box 34"/>
          <p:cNvSpPr txBox="1">
            <a:spLocks noChangeArrowheads="1"/>
          </p:cNvSpPr>
          <p:nvPr/>
        </p:nvSpPr>
        <p:spPr bwMode="auto">
          <a:xfrm>
            <a:off x="2916238" y="260350"/>
            <a:ext cx="6048375" cy="708025"/>
          </a:xfrm>
          <a:prstGeom prst="rect">
            <a:avLst/>
          </a:prstGeom>
          <a:noFill/>
          <a:ln w="9525">
            <a:noFill/>
            <a:miter lim="800000"/>
            <a:headEnd/>
            <a:tailEnd/>
          </a:ln>
        </p:spPr>
        <p:txBody>
          <a:bodyPr>
            <a:spAutoFit/>
          </a:bodyPr>
          <a:lstStyle/>
          <a:p>
            <a:pPr algn="l" eaLnBrk="0" hangingPunct="0">
              <a:defRPr/>
            </a:pPr>
            <a:r>
              <a:rPr lang="zh-CN" altLang="en-US" sz="4000" b="1" kern="0" dirty="0">
                <a:solidFill>
                  <a:schemeClr val="bg1"/>
                </a:solidFill>
                <a:latin typeface="隶书" pitchFamily="49" charset="-122"/>
                <a:ea typeface="隶书" pitchFamily="49" charset="-122"/>
                <a:cs typeface="+mj-cs"/>
              </a:rPr>
              <a:t>  </a:t>
            </a:r>
            <a:r>
              <a:rPr lang="en-US" altLang="zh-CN" sz="4000" b="1" kern="0" dirty="0">
                <a:solidFill>
                  <a:schemeClr val="bg1"/>
                </a:solidFill>
                <a:latin typeface="隶书" pitchFamily="49" charset="-122"/>
                <a:ea typeface="隶书" pitchFamily="49" charset="-122"/>
                <a:cs typeface="+mj-cs"/>
              </a:rPr>
              <a:t> </a:t>
            </a:r>
            <a:r>
              <a:rPr lang="en-US" altLang="zh-CN" sz="4000" b="1" kern="0" dirty="0" err="1">
                <a:solidFill>
                  <a:schemeClr val="bg1"/>
                </a:solidFill>
                <a:latin typeface="隶书" pitchFamily="49" charset="-122"/>
                <a:ea typeface="隶书" pitchFamily="49" charset="-122"/>
                <a:cs typeface="+mj-cs"/>
              </a:rPr>
              <a:t>假如没有</a:t>
            </a:r>
            <a:r>
              <a:rPr lang="zh-CN" altLang="en-US" sz="4000" b="1" kern="0" dirty="0">
                <a:solidFill>
                  <a:schemeClr val="bg1"/>
                </a:solidFill>
                <a:latin typeface="隶书" pitchFamily="49" charset="-122"/>
                <a:ea typeface="隶书" pitchFamily="49" charset="-122"/>
                <a:cs typeface="+mj-cs"/>
              </a:rPr>
              <a:t>电磁波</a:t>
            </a:r>
          </a:p>
        </p:txBody>
      </p:sp>
    </p:spTree>
    <p:extLst>
      <p:ext uri="{BB962C8B-B14F-4D97-AF65-F5344CB8AC3E}">
        <p14:creationId xmlns:p14="http://schemas.microsoft.com/office/powerpoint/2010/main" val="2900289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4" fill="hold" nodeType="clickEffect">
                                  <p:stCondLst>
                                    <p:cond delay="0"/>
                                  </p:stCondLst>
                                  <p:childTnLst>
                                    <p:set>
                                      <p:cBhvr>
                                        <p:cTn id="12" dur="1" fill="hold">
                                          <p:stCondLst>
                                            <p:cond delay="0"/>
                                          </p:stCondLst>
                                        </p:cTn>
                                        <p:tgtEl>
                                          <p:spTgt spid="167995"/>
                                        </p:tgtEl>
                                        <p:attrNameLst>
                                          <p:attrName>style.visibility</p:attrName>
                                        </p:attrNameLst>
                                      </p:cBhvr>
                                      <p:to>
                                        <p:strVal val="visible"/>
                                      </p:to>
                                    </p:set>
                                    <p:anim calcmode="lin" valueType="num">
                                      <p:cBhvr>
                                        <p:cTn id="13" dur="500" fill="hold"/>
                                        <p:tgtEl>
                                          <p:spTgt spid="167995"/>
                                        </p:tgtEl>
                                        <p:attrNameLst>
                                          <p:attrName>ppt_x</p:attrName>
                                        </p:attrNameLst>
                                      </p:cBhvr>
                                      <p:tavLst>
                                        <p:tav tm="0">
                                          <p:val>
                                            <p:strVal val="#ppt_x"/>
                                          </p:val>
                                        </p:tav>
                                        <p:tav tm="100000">
                                          <p:val>
                                            <p:strVal val="#ppt_x"/>
                                          </p:val>
                                        </p:tav>
                                      </p:tavLst>
                                    </p:anim>
                                    <p:anim calcmode="lin" valueType="num">
                                      <p:cBhvr>
                                        <p:cTn id="14" dur="500" fill="hold"/>
                                        <p:tgtEl>
                                          <p:spTgt spid="167995"/>
                                        </p:tgtEl>
                                        <p:attrNameLst>
                                          <p:attrName>ppt_y</p:attrName>
                                        </p:attrNameLst>
                                      </p:cBhvr>
                                      <p:tavLst>
                                        <p:tav tm="0">
                                          <p:val>
                                            <p:strVal val="#ppt_y+#ppt_h/2"/>
                                          </p:val>
                                        </p:tav>
                                        <p:tav tm="100000">
                                          <p:val>
                                            <p:strVal val="#ppt_y"/>
                                          </p:val>
                                        </p:tav>
                                      </p:tavLst>
                                    </p:anim>
                                    <p:anim calcmode="lin" valueType="num">
                                      <p:cBhvr>
                                        <p:cTn id="15" dur="500" fill="hold"/>
                                        <p:tgtEl>
                                          <p:spTgt spid="167995"/>
                                        </p:tgtEl>
                                        <p:attrNameLst>
                                          <p:attrName>ppt_w</p:attrName>
                                        </p:attrNameLst>
                                      </p:cBhvr>
                                      <p:tavLst>
                                        <p:tav tm="0">
                                          <p:val>
                                            <p:strVal val="#ppt_w"/>
                                          </p:val>
                                        </p:tav>
                                        <p:tav tm="100000">
                                          <p:val>
                                            <p:strVal val="#ppt_w"/>
                                          </p:val>
                                        </p:tav>
                                      </p:tavLst>
                                    </p:anim>
                                    <p:anim calcmode="lin" valueType="num">
                                      <p:cBhvr>
                                        <p:cTn id="16" dur="500" fill="hold"/>
                                        <p:tgtEl>
                                          <p:spTgt spid="167995"/>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56" presetClass="entr" presetSubtype="0" fill="hold" grpId="0" nodeType="clickEffect">
                                  <p:stCondLst>
                                    <p:cond delay="0"/>
                                  </p:stCondLst>
                                  <p:iterate type="lt">
                                    <p:tmPct val="10000"/>
                                  </p:iterate>
                                  <p:childTnLst>
                                    <p:set>
                                      <p:cBhvr>
                                        <p:cTn id="20" dur="1" fill="hold">
                                          <p:stCondLst>
                                            <p:cond delay="0"/>
                                          </p:stCondLst>
                                        </p:cTn>
                                        <p:tgtEl>
                                          <p:spTgt spid="167996"/>
                                        </p:tgtEl>
                                        <p:attrNameLst>
                                          <p:attrName>style.visibility</p:attrName>
                                        </p:attrNameLst>
                                      </p:cBhvr>
                                      <p:to>
                                        <p:strVal val="visible"/>
                                      </p:to>
                                    </p:set>
                                    <p:anim by="(-#ppt_w*2)" calcmode="lin" valueType="num">
                                      <p:cBhvr rctx="PPT">
                                        <p:cTn id="21" dur="500" autoRev="1" fill="hold">
                                          <p:stCondLst>
                                            <p:cond delay="0"/>
                                          </p:stCondLst>
                                        </p:cTn>
                                        <p:tgtEl>
                                          <p:spTgt spid="167996"/>
                                        </p:tgtEl>
                                        <p:attrNameLst>
                                          <p:attrName>ppt_w</p:attrName>
                                        </p:attrNameLst>
                                      </p:cBhvr>
                                    </p:anim>
                                    <p:anim by="(#ppt_w*0.50)" calcmode="lin" valueType="num">
                                      <p:cBhvr>
                                        <p:cTn id="22" dur="500" decel="50000" autoRev="1" fill="hold">
                                          <p:stCondLst>
                                            <p:cond delay="0"/>
                                          </p:stCondLst>
                                        </p:cTn>
                                        <p:tgtEl>
                                          <p:spTgt spid="167996"/>
                                        </p:tgtEl>
                                        <p:attrNameLst>
                                          <p:attrName>ppt_x</p:attrName>
                                        </p:attrNameLst>
                                      </p:cBhvr>
                                    </p:anim>
                                    <p:anim from="(-#ppt_h/2)" to="(#ppt_y)" calcmode="lin" valueType="num">
                                      <p:cBhvr>
                                        <p:cTn id="23" dur="1000" fill="hold">
                                          <p:stCondLst>
                                            <p:cond delay="0"/>
                                          </p:stCondLst>
                                        </p:cTn>
                                        <p:tgtEl>
                                          <p:spTgt spid="167996"/>
                                        </p:tgtEl>
                                        <p:attrNameLst>
                                          <p:attrName>ppt_y</p:attrName>
                                        </p:attrNameLst>
                                      </p:cBhvr>
                                    </p:anim>
                                    <p:animRot by="21600000">
                                      <p:cBhvr>
                                        <p:cTn id="24" dur="1000" fill="hold">
                                          <p:stCondLst>
                                            <p:cond delay="0"/>
                                          </p:stCondLst>
                                        </p:cTn>
                                        <p:tgtEl>
                                          <p:spTgt spid="167996"/>
                                        </p:tgtEl>
                                        <p:attrNameLst>
                                          <p:attrName>r</p:attrName>
                                        </p:attrNameLst>
                                      </p:cBhvr>
                                    </p:animRo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xit" presetSubtype="4" fill="hold" grpId="1" nodeType="clickEffect">
                                  <p:stCondLst>
                                    <p:cond delay="0"/>
                                  </p:stCondLst>
                                  <p:childTnLst>
                                    <p:anim calcmode="lin" valueType="num">
                                      <p:cBhvr additive="base">
                                        <p:cTn id="28" dur="500"/>
                                        <p:tgtEl>
                                          <p:spTgt spid="4"/>
                                        </p:tgtEl>
                                        <p:attrNameLst>
                                          <p:attrName>ppt_x</p:attrName>
                                        </p:attrNameLst>
                                      </p:cBhvr>
                                      <p:tavLst>
                                        <p:tav tm="0">
                                          <p:val>
                                            <p:strVal val="ppt_x"/>
                                          </p:val>
                                        </p:tav>
                                        <p:tav tm="100000">
                                          <p:val>
                                            <p:strVal val="ppt_x"/>
                                          </p:val>
                                        </p:tav>
                                      </p:tavLst>
                                    </p:anim>
                                    <p:anim calcmode="lin" valueType="num">
                                      <p:cBhvr additive="base">
                                        <p:cTn id="29" dur="500"/>
                                        <p:tgtEl>
                                          <p:spTgt spid="4"/>
                                        </p:tgtEl>
                                        <p:attrNameLst>
                                          <p:attrName>ppt_y</p:attrName>
                                        </p:attrNameLst>
                                      </p:cBhvr>
                                      <p:tavLst>
                                        <p:tav tm="0">
                                          <p:val>
                                            <p:strVal val="ppt_y"/>
                                          </p:val>
                                        </p:tav>
                                        <p:tav tm="100000">
                                          <p:val>
                                            <p:strVal val="1+ppt_h/2"/>
                                          </p:val>
                                        </p:tav>
                                      </p:tavLst>
                                    </p:anim>
                                    <p:set>
                                      <p:cBhvr>
                                        <p:cTn id="3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96" grpId="0"/>
      <p:bldP spid="4" grpId="0"/>
      <p:bldP spid="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2" descr="http://gjhx.js.vnet.cn/award/大自然的力量.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779000" cy="714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31"/>
          <p:cNvGrpSpPr>
            <a:grpSpLocks/>
          </p:cNvGrpSpPr>
          <p:nvPr/>
        </p:nvGrpSpPr>
        <p:grpSpPr bwMode="auto">
          <a:xfrm>
            <a:off x="3059113" y="0"/>
            <a:ext cx="2928937" cy="2143125"/>
            <a:chOff x="3071802" y="2428868"/>
            <a:chExt cx="2571768" cy="1928826"/>
          </a:xfrm>
        </p:grpSpPr>
        <p:pic>
          <p:nvPicPr>
            <p:cNvPr id="3101" name="Picture 2" descr="http://www.iecool.com/uppic/2005-3-27/19334864283_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1802" y="2428868"/>
              <a:ext cx="2571768" cy="192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2" name="TextBox 22"/>
            <p:cNvSpPr txBox="1">
              <a:spLocks noChangeArrowheads="1"/>
            </p:cNvSpPr>
            <p:nvPr/>
          </p:nvSpPr>
          <p:spPr bwMode="auto">
            <a:xfrm>
              <a:off x="3071802" y="2428868"/>
              <a:ext cx="13573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1600" b="1">
                  <a:solidFill>
                    <a:schemeClr val="bg1"/>
                  </a:solidFill>
                </a:rPr>
                <a:t>雷电</a:t>
              </a:r>
            </a:p>
          </p:txBody>
        </p:sp>
      </p:grpSp>
      <p:grpSp>
        <p:nvGrpSpPr>
          <p:cNvPr id="3" name="组合 27"/>
          <p:cNvGrpSpPr>
            <a:grpSpLocks/>
          </p:cNvGrpSpPr>
          <p:nvPr/>
        </p:nvGrpSpPr>
        <p:grpSpPr bwMode="auto">
          <a:xfrm>
            <a:off x="214313" y="0"/>
            <a:ext cx="2857500" cy="2339975"/>
            <a:chOff x="142844" y="214290"/>
            <a:chExt cx="2714644" cy="2053842"/>
          </a:xfrm>
        </p:grpSpPr>
        <p:pic>
          <p:nvPicPr>
            <p:cNvPr id="3099" name="Picture 4" descr="http://bbs.leowood.net/web/leowood/forum/incomefiles/20086/30939245582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282" y="285728"/>
              <a:ext cx="2643206" cy="198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0" name="TextBox 18"/>
            <p:cNvSpPr txBox="1">
              <a:spLocks noChangeArrowheads="1"/>
            </p:cNvSpPr>
            <p:nvPr/>
          </p:nvSpPr>
          <p:spPr bwMode="auto">
            <a:xfrm>
              <a:off x="142844" y="214290"/>
              <a:ext cx="13573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1600" b="1"/>
                <a:t>无线广播</a:t>
              </a:r>
            </a:p>
          </p:txBody>
        </p:sp>
      </p:grpSp>
      <p:grpSp>
        <p:nvGrpSpPr>
          <p:cNvPr id="4" name="组合 35"/>
          <p:cNvGrpSpPr>
            <a:grpSpLocks/>
          </p:cNvGrpSpPr>
          <p:nvPr/>
        </p:nvGrpSpPr>
        <p:grpSpPr bwMode="auto">
          <a:xfrm>
            <a:off x="6215063" y="4437063"/>
            <a:ext cx="2928937" cy="2214562"/>
            <a:chOff x="6143636" y="4500570"/>
            <a:chExt cx="2678894" cy="2143116"/>
          </a:xfrm>
        </p:grpSpPr>
        <p:pic>
          <p:nvPicPr>
            <p:cNvPr id="3097" name="Picture 14" descr="http://mobile.yesky.com/imagelist/05/06/vsx305b4t99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3636" y="4500570"/>
              <a:ext cx="2678894" cy="2143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8" name="TextBox 23"/>
            <p:cNvSpPr txBox="1">
              <a:spLocks noChangeArrowheads="1"/>
            </p:cNvSpPr>
            <p:nvPr/>
          </p:nvSpPr>
          <p:spPr bwMode="auto">
            <a:xfrm>
              <a:off x="8429652" y="4500570"/>
              <a:ext cx="28575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1600" b="1"/>
                <a:t>移动通信</a:t>
              </a:r>
            </a:p>
          </p:txBody>
        </p:sp>
      </p:grpSp>
      <p:grpSp>
        <p:nvGrpSpPr>
          <p:cNvPr id="5" name="组合 28"/>
          <p:cNvGrpSpPr>
            <a:grpSpLocks/>
          </p:cNvGrpSpPr>
          <p:nvPr/>
        </p:nvGrpSpPr>
        <p:grpSpPr bwMode="auto">
          <a:xfrm>
            <a:off x="395288" y="4437063"/>
            <a:ext cx="2624137" cy="2124075"/>
            <a:chOff x="3071802" y="142852"/>
            <a:chExt cx="2624138" cy="2124075"/>
          </a:xfrm>
        </p:grpSpPr>
        <p:graphicFrame>
          <p:nvGraphicFramePr>
            <p:cNvPr id="6225" name="Object 81"/>
            <p:cNvGraphicFramePr>
              <a:graphicFrameLocks noChangeAspect="1"/>
            </p:cNvGraphicFramePr>
            <p:nvPr/>
          </p:nvGraphicFramePr>
          <p:xfrm>
            <a:off x="3143240" y="142852"/>
            <a:ext cx="2552700" cy="2124075"/>
          </p:xfrm>
          <a:graphic>
            <a:graphicData uri="http://schemas.openxmlformats.org/presentationml/2006/ole">
              <mc:AlternateContent xmlns:mc="http://schemas.openxmlformats.org/markup-compatibility/2006">
                <mc:Choice xmlns:v="urn:schemas-microsoft-com:vml" Requires="v">
                  <p:oleObj spid="_x0000_s2065" r:id="rId7" imgW="2172003" imgH="2276793" progId="PBrush">
                    <p:embed/>
                  </p:oleObj>
                </mc:Choice>
                <mc:Fallback>
                  <p:oleObj r:id="rId7" imgW="2172003" imgH="2276793"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40" y="142852"/>
                          <a:ext cx="2552700"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6" name="TextBox 19"/>
            <p:cNvSpPr txBox="1">
              <a:spLocks noChangeArrowheads="1"/>
            </p:cNvSpPr>
            <p:nvPr/>
          </p:nvSpPr>
          <p:spPr bwMode="auto">
            <a:xfrm>
              <a:off x="3071802" y="285728"/>
              <a:ext cx="13573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1600" b="1"/>
                <a:t>移动电视</a:t>
              </a:r>
            </a:p>
          </p:txBody>
        </p:sp>
      </p:grpSp>
      <p:grpSp>
        <p:nvGrpSpPr>
          <p:cNvPr id="6" name="组合 29"/>
          <p:cNvGrpSpPr>
            <a:grpSpLocks/>
          </p:cNvGrpSpPr>
          <p:nvPr/>
        </p:nvGrpSpPr>
        <p:grpSpPr bwMode="auto">
          <a:xfrm>
            <a:off x="5857875" y="0"/>
            <a:ext cx="3286125" cy="2286000"/>
            <a:chOff x="6069776" y="0"/>
            <a:chExt cx="2617752" cy="2285992"/>
          </a:xfrm>
        </p:grpSpPr>
        <p:pic>
          <p:nvPicPr>
            <p:cNvPr id="3094"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2198" y="0"/>
              <a:ext cx="2615330" cy="228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5" name="TextBox 20"/>
            <p:cNvSpPr txBox="1">
              <a:spLocks noChangeArrowheads="1"/>
            </p:cNvSpPr>
            <p:nvPr/>
          </p:nvSpPr>
          <p:spPr bwMode="auto">
            <a:xfrm>
              <a:off x="6069776" y="0"/>
              <a:ext cx="13573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1600" b="1"/>
                <a:t>电视广播</a:t>
              </a:r>
            </a:p>
          </p:txBody>
        </p:sp>
      </p:grpSp>
      <p:grpSp>
        <p:nvGrpSpPr>
          <p:cNvPr id="7" name="组合 32"/>
          <p:cNvGrpSpPr>
            <a:grpSpLocks/>
          </p:cNvGrpSpPr>
          <p:nvPr/>
        </p:nvGrpSpPr>
        <p:grpSpPr bwMode="auto">
          <a:xfrm>
            <a:off x="6072188" y="2214563"/>
            <a:ext cx="3071812" cy="2105025"/>
            <a:chOff x="5929322" y="2428868"/>
            <a:chExt cx="2786082" cy="1890920"/>
          </a:xfrm>
        </p:grpSpPr>
        <p:pic>
          <p:nvPicPr>
            <p:cNvPr id="3092" name="Picture 80" descr="http://i3.sinaimg.cn/jc/p/2008-08-26/U2142P27T1D518261F3DT20080826075656.jp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29322" y="2500306"/>
              <a:ext cx="2786082" cy="1819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3" name="TextBox 26"/>
            <p:cNvSpPr txBox="1">
              <a:spLocks noChangeArrowheads="1"/>
            </p:cNvSpPr>
            <p:nvPr/>
          </p:nvSpPr>
          <p:spPr bwMode="auto">
            <a:xfrm>
              <a:off x="7286644" y="2428868"/>
              <a:ext cx="13573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1600" b="1"/>
                <a:t>雷达辐射</a:t>
              </a:r>
            </a:p>
          </p:txBody>
        </p:sp>
      </p:grpSp>
      <p:grpSp>
        <p:nvGrpSpPr>
          <p:cNvPr id="8" name="组合 30"/>
          <p:cNvGrpSpPr>
            <a:grpSpLocks/>
          </p:cNvGrpSpPr>
          <p:nvPr/>
        </p:nvGrpSpPr>
        <p:grpSpPr bwMode="auto">
          <a:xfrm>
            <a:off x="142875" y="2286000"/>
            <a:ext cx="3000375" cy="2068513"/>
            <a:chOff x="285720" y="2428868"/>
            <a:chExt cx="2571768" cy="1926315"/>
          </a:xfrm>
        </p:grpSpPr>
        <p:pic>
          <p:nvPicPr>
            <p:cNvPr id="3090" name="Picture 10" descr="卫星图片05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20" y="2428868"/>
              <a:ext cx="2571768" cy="192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1" name="TextBox 21"/>
            <p:cNvSpPr txBox="1">
              <a:spLocks noChangeArrowheads="1"/>
            </p:cNvSpPr>
            <p:nvPr/>
          </p:nvSpPr>
          <p:spPr bwMode="auto">
            <a:xfrm>
              <a:off x="285720" y="2428868"/>
              <a:ext cx="13573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1600" b="1">
                  <a:solidFill>
                    <a:schemeClr val="bg1"/>
                  </a:solidFill>
                </a:rPr>
                <a:t>卫星广播</a:t>
              </a:r>
            </a:p>
          </p:txBody>
        </p:sp>
      </p:grpSp>
      <p:grpSp>
        <p:nvGrpSpPr>
          <p:cNvPr id="9" name="组合 33"/>
          <p:cNvGrpSpPr>
            <a:grpSpLocks/>
          </p:cNvGrpSpPr>
          <p:nvPr/>
        </p:nvGrpSpPr>
        <p:grpSpPr bwMode="auto">
          <a:xfrm>
            <a:off x="3276600" y="4437063"/>
            <a:ext cx="2895600" cy="2286000"/>
            <a:chOff x="214282" y="4572000"/>
            <a:chExt cx="2895600" cy="2286000"/>
          </a:xfrm>
        </p:grpSpPr>
        <p:pic>
          <p:nvPicPr>
            <p:cNvPr id="3088" name="Picture 76" descr="http://upload2007.cnool.net/files2007/20081111/2008111111082327913.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282" y="4572000"/>
              <a:ext cx="2895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9" name="TextBox 24"/>
            <p:cNvSpPr txBox="1">
              <a:spLocks noChangeArrowheads="1"/>
            </p:cNvSpPr>
            <p:nvPr/>
          </p:nvSpPr>
          <p:spPr bwMode="auto">
            <a:xfrm>
              <a:off x="285720" y="4572008"/>
              <a:ext cx="13573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1600" b="1"/>
                <a:t>微波炉</a:t>
              </a:r>
            </a:p>
          </p:txBody>
        </p:sp>
      </p:grpSp>
      <p:sp>
        <p:nvSpPr>
          <p:cNvPr id="32" name="椭圆 31"/>
          <p:cNvSpPr/>
          <p:nvPr/>
        </p:nvSpPr>
        <p:spPr>
          <a:xfrm>
            <a:off x="3357563" y="2143125"/>
            <a:ext cx="2428875" cy="2286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ea typeface="黑体" panose="02010609060101010101" pitchFamily="49" charset="-122"/>
            </a:endParaRPr>
          </a:p>
        </p:txBody>
      </p:sp>
      <p:sp>
        <p:nvSpPr>
          <p:cNvPr id="3086" name="TextBox 32"/>
          <p:cNvSpPr txBox="1">
            <a:spLocks noChangeArrowheads="1"/>
          </p:cNvSpPr>
          <p:nvPr/>
        </p:nvSpPr>
        <p:spPr bwMode="auto">
          <a:xfrm>
            <a:off x="3714750" y="3357563"/>
            <a:ext cx="171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2800" b="1">
                <a:solidFill>
                  <a:schemeClr val="bg1"/>
                </a:solidFill>
              </a:rPr>
              <a:t>电磁环境</a:t>
            </a:r>
          </a:p>
        </p:txBody>
      </p:sp>
      <p:sp>
        <p:nvSpPr>
          <p:cNvPr id="30" name="TextBox 29"/>
          <p:cNvSpPr txBox="1">
            <a:spLocks noChangeArrowheads="1"/>
          </p:cNvSpPr>
          <p:nvPr/>
        </p:nvSpPr>
        <p:spPr bwMode="auto">
          <a:xfrm>
            <a:off x="3708400" y="2492375"/>
            <a:ext cx="18002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3200" b="1">
                <a:solidFill>
                  <a:schemeClr val="bg1"/>
                </a:solidFill>
              </a:rPr>
              <a:t>假如没有电磁波</a:t>
            </a:r>
          </a:p>
        </p:txBody>
      </p:sp>
      <p:sp>
        <p:nvSpPr>
          <p:cNvPr id="33" name="TextBox 32"/>
          <p:cNvSpPr txBox="1">
            <a:spLocks noChangeArrowheads="1"/>
          </p:cNvSpPr>
          <p:nvPr/>
        </p:nvSpPr>
        <p:spPr bwMode="auto">
          <a:xfrm>
            <a:off x="1692275" y="4868863"/>
            <a:ext cx="640873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5400" b="1">
                <a:solidFill>
                  <a:schemeClr val="bg1"/>
                </a:solidFill>
              </a:rPr>
              <a:t>我们将生活在死一样的寂静世界！</a:t>
            </a:r>
          </a:p>
        </p:txBody>
      </p:sp>
    </p:spTree>
    <p:extLst>
      <p:ext uri="{BB962C8B-B14F-4D97-AF65-F5344CB8AC3E}">
        <p14:creationId xmlns:p14="http://schemas.microsoft.com/office/powerpoint/2010/main" val="2494156560"/>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nodeType="afterGroup">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 calcmode="lin" valueType="num">
                                      <p:cBhvr>
                                        <p:cTn id="16" dur="500" fill="hold"/>
                                        <p:tgtEl>
                                          <p:spTgt spid="3"/>
                                        </p:tgtEl>
                                        <p:attrNameLst>
                                          <p:attrName>style.rotation</p:attrName>
                                        </p:attrNameLst>
                                      </p:cBhvr>
                                      <p:tavLst>
                                        <p:tav tm="0">
                                          <p:val>
                                            <p:fltVal val="360"/>
                                          </p:val>
                                        </p:tav>
                                        <p:tav tm="100000">
                                          <p:val>
                                            <p:fltVal val="0"/>
                                          </p:val>
                                        </p:tav>
                                      </p:tavLst>
                                    </p:anim>
                                    <p:animEffect transition="in" filter="fade">
                                      <p:cBhvr>
                                        <p:cTn id="17" dur="500"/>
                                        <p:tgtEl>
                                          <p:spTgt spid="3"/>
                                        </p:tgtEl>
                                      </p:cBhvr>
                                    </p:animEffect>
                                  </p:childTnLst>
                                </p:cTn>
                              </p:par>
                            </p:childTnLst>
                          </p:cTn>
                        </p:par>
                        <p:par>
                          <p:cTn id="18" fill="hold" nodeType="afterGroup">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 calcmode="lin" valueType="num">
                                      <p:cBhvr>
                                        <p:cTn id="23" dur="500" fill="hold"/>
                                        <p:tgtEl>
                                          <p:spTgt spid="4"/>
                                        </p:tgtEl>
                                        <p:attrNameLst>
                                          <p:attrName>style.rotation</p:attrName>
                                        </p:attrNameLst>
                                      </p:cBhvr>
                                      <p:tavLst>
                                        <p:tav tm="0">
                                          <p:val>
                                            <p:fltVal val="360"/>
                                          </p:val>
                                        </p:tav>
                                        <p:tav tm="100000">
                                          <p:val>
                                            <p:fltVal val="0"/>
                                          </p:val>
                                        </p:tav>
                                      </p:tavLst>
                                    </p:anim>
                                    <p:animEffect transition="in" filter="fade">
                                      <p:cBhvr>
                                        <p:cTn id="24" dur="500"/>
                                        <p:tgtEl>
                                          <p:spTgt spid="4"/>
                                        </p:tgtEl>
                                      </p:cBhvr>
                                    </p:animEffect>
                                  </p:childTnLst>
                                </p:cTn>
                              </p:par>
                            </p:childTnLst>
                          </p:cTn>
                        </p:par>
                        <p:par>
                          <p:cTn id="25" fill="hold" nodeType="afterGroup">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360"/>
                                          </p:val>
                                        </p:tav>
                                        <p:tav tm="100000">
                                          <p:val>
                                            <p:fltVal val="0"/>
                                          </p:val>
                                        </p:tav>
                                      </p:tavLst>
                                    </p:anim>
                                    <p:animEffect transition="in" filter="fade">
                                      <p:cBhvr>
                                        <p:cTn id="31" dur="500"/>
                                        <p:tgtEl>
                                          <p:spTgt spid="5"/>
                                        </p:tgtEl>
                                      </p:cBhvr>
                                    </p:animEffect>
                                  </p:childTnLst>
                                </p:cTn>
                              </p:par>
                            </p:childTnLst>
                          </p:cTn>
                        </p:par>
                        <p:par>
                          <p:cTn id="32" fill="hold" nodeType="afterGroup">
                            <p:stCondLst>
                              <p:cond delay="2000"/>
                            </p:stCondLst>
                            <p:childTnLst>
                              <p:par>
                                <p:cTn id="33" presetID="49" presetClass="entr" presetSubtype="0" decel="10000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 calcmode="lin" valueType="num">
                                      <p:cBhvr>
                                        <p:cTn id="37" dur="500" fill="hold"/>
                                        <p:tgtEl>
                                          <p:spTgt spid="6"/>
                                        </p:tgtEl>
                                        <p:attrNameLst>
                                          <p:attrName>style.rotation</p:attrName>
                                        </p:attrNameLst>
                                      </p:cBhvr>
                                      <p:tavLst>
                                        <p:tav tm="0">
                                          <p:val>
                                            <p:fltVal val="360"/>
                                          </p:val>
                                        </p:tav>
                                        <p:tav tm="100000">
                                          <p:val>
                                            <p:fltVal val="0"/>
                                          </p:val>
                                        </p:tav>
                                      </p:tavLst>
                                    </p:anim>
                                    <p:animEffect transition="in" filter="fade">
                                      <p:cBhvr>
                                        <p:cTn id="38" dur="500"/>
                                        <p:tgtEl>
                                          <p:spTgt spid="6"/>
                                        </p:tgtEl>
                                      </p:cBhvr>
                                    </p:animEffect>
                                  </p:childTnLst>
                                </p:cTn>
                              </p:par>
                            </p:childTnLst>
                          </p:cTn>
                        </p:par>
                        <p:par>
                          <p:cTn id="39" fill="hold" nodeType="afterGroup">
                            <p:stCondLst>
                              <p:cond delay="2500"/>
                            </p:stCondLst>
                            <p:childTnLst>
                              <p:par>
                                <p:cTn id="40" presetID="49" presetClass="entr" presetSubtype="0" decel="10000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 calcmode="lin" valueType="num">
                                      <p:cBhvr>
                                        <p:cTn id="44" dur="500" fill="hold"/>
                                        <p:tgtEl>
                                          <p:spTgt spid="7"/>
                                        </p:tgtEl>
                                        <p:attrNameLst>
                                          <p:attrName>style.rotation</p:attrName>
                                        </p:attrNameLst>
                                      </p:cBhvr>
                                      <p:tavLst>
                                        <p:tav tm="0">
                                          <p:val>
                                            <p:fltVal val="360"/>
                                          </p:val>
                                        </p:tav>
                                        <p:tav tm="100000">
                                          <p:val>
                                            <p:fltVal val="0"/>
                                          </p:val>
                                        </p:tav>
                                      </p:tavLst>
                                    </p:anim>
                                    <p:animEffect transition="in" filter="fade">
                                      <p:cBhvr>
                                        <p:cTn id="45" dur="500"/>
                                        <p:tgtEl>
                                          <p:spTgt spid="7"/>
                                        </p:tgtEl>
                                      </p:cBhvr>
                                    </p:animEffect>
                                  </p:childTnLst>
                                </p:cTn>
                              </p:par>
                            </p:childTnLst>
                          </p:cTn>
                        </p:par>
                        <p:par>
                          <p:cTn id="46" fill="hold" nodeType="afterGroup">
                            <p:stCondLst>
                              <p:cond delay="3000"/>
                            </p:stCondLst>
                            <p:childTnLst>
                              <p:par>
                                <p:cTn id="47" presetID="49" presetClass="entr" presetSubtype="0" decel="10000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 calcmode="lin" valueType="num">
                                      <p:cBhvr>
                                        <p:cTn id="51" dur="500" fill="hold"/>
                                        <p:tgtEl>
                                          <p:spTgt spid="8"/>
                                        </p:tgtEl>
                                        <p:attrNameLst>
                                          <p:attrName>style.rotation</p:attrName>
                                        </p:attrNameLst>
                                      </p:cBhvr>
                                      <p:tavLst>
                                        <p:tav tm="0">
                                          <p:val>
                                            <p:fltVal val="360"/>
                                          </p:val>
                                        </p:tav>
                                        <p:tav tm="100000">
                                          <p:val>
                                            <p:fltVal val="0"/>
                                          </p:val>
                                        </p:tav>
                                      </p:tavLst>
                                    </p:anim>
                                    <p:animEffect transition="in" filter="fade">
                                      <p:cBhvr>
                                        <p:cTn id="52" dur="500"/>
                                        <p:tgtEl>
                                          <p:spTgt spid="8"/>
                                        </p:tgtEl>
                                      </p:cBhvr>
                                    </p:animEffect>
                                  </p:childTnLst>
                                </p:cTn>
                              </p:par>
                            </p:childTnLst>
                          </p:cTn>
                        </p:par>
                        <p:par>
                          <p:cTn id="53" fill="hold" nodeType="afterGroup">
                            <p:stCondLst>
                              <p:cond delay="3500"/>
                            </p:stCondLst>
                            <p:childTnLst>
                              <p:par>
                                <p:cTn id="54" presetID="49" presetClass="entr" presetSubtype="0" decel="10000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 calcmode="lin" valueType="num">
                                      <p:cBhvr>
                                        <p:cTn id="58" dur="500" fill="hold"/>
                                        <p:tgtEl>
                                          <p:spTgt spid="9"/>
                                        </p:tgtEl>
                                        <p:attrNameLst>
                                          <p:attrName>style.rotation</p:attrName>
                                        </p:attrNameLst>
                                      </p:cBhvr>
                                      <p:tavLst>
                                        <p:tav tm="0">
                                          <p:val>
                                            <p:fltVal val="360"/>
                                          </p:val>
                                        </p:tav>
                                        <p:tav tm="100000">
                                          <p:val>
                                            <p:fltVal val="0"/>
                                          </p:val>
                                        </p:tav>
                                      </p:tavLst>
                                    </p:anim>
                                    <p:animEffect transition="in" filter="fade">
                                      <p:cBhvr>
                                        <p:cTn id="59" dur="500"/>
                                        <p:tgtEl>
                                          <p:spTgt spid="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1" presetClass="exit" presetSubtype="4" fill="hold" grpId="0" nodeType="clickEffect">
                                  <p:stCondLst>
                                    <p:cond delay="0"/>
                                  </p:stCondLst>
                                  <p:childTnLst>
                                    <p:animEffect transition="out" filter="wheel(4)">
                                      <p:cBhvr>
                                        <p:cTn id="63" dur="2000"/>
                                        <p:tgtEl>
                                          <p:spTgt spid="3086"/>
                                        </p:tgtEl>
                                      </p:cBhvr>
                                    </p:animEffect>
                                    <p:set>
                                      <p:cBhvr>
                                        <p:cTn id="64" dur="1" fill="hold">
                                          <p:stCondLst>
                                            <p:cond delay="1999"/>
                                          </p:stCondLst>
                                        </p:cTn>
                                        <p:tgtEl>
                                          <p:spTgt spid="3086"/>
                                        </p:tgtEl>
                                        <p:attrNameLst>
                                          <p:attrName>style.visibility</p:attrName>
                                        </p:attrNameLst>
                                      </p:cBhvr>
                                      <p:to>
                                        <p:strVal val="hidden"/>
                                      </p:to>
                                    </p:set>
                                  </p:childTnLst>
                                </p:cTn>
                              </p:par>
                            </p:childTnLst>
                          </p:cTn>
                        </p:par>
                        <p:par>
                          <p:cTn id="65" fill="hold" nodeType="afterGroup">
                            <p:stCondLst>
                              <p:cond delay="2000"/>
                            </p:stCondLst>
                            <p:childTnLst>
                              <p:par>
                                <p:cTn id="66" presetID="29"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1000" fill="hold"/>
                                        <p:tgtEl>
                                          <p:spTgt spid="30"/>
                                        </p:tgtEl>
                                        <p:attrNameLst>
                                          <p:attrName>ppt_x</p:attrName>
                                        </p:attrNameLst>
                                      </p:cBhvr>
                                      <p:tavLst>
                                        <p:tav tm="0">
                                          <p:val>
                                            <p:strVal val="#ppt_x-.2"/>
                                          </p:val>
                                        </p:tav>
                                        <p:tav tm="100000">
                                          <p:val>
                                            <p:strVal val="#ppt_x"/>
                                          </p:val>
                                        </p:tav>
                                      </p:tavLst>
                                    </p:anim>
                                    <p:anim calcmode="lin" valueType="num">
                                      <p:cBhvr>
                                        <p:cTn id="69"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70" dur="1000"/>
                                        <p:tgtEl>
                                          <p:spTgt spid="3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1" presetClass="exit" presetSubtype="4" fill="hold" nodeType="clickEffect">
                                  <p:stCondLst>
                                    <p:cond delay="0"/>
                                  </p:stCondLst>
                                  <p:childTnLst>
                                    <p:animEffect transition="out" filter="wheel(4)">
                                      <p:cBhvr>
                                        <p:cTn id="74" dur="2000"/>
                                        <p:tgtEl>
                                          <p:spTgt spid="3"/>
                                        </p:tgtEl>
                                      </p:cBhvr>
                                    </p:animEffect>
                                    <p:set>
                                      <p:cBhvr>
                                        <p:cTn id="75" dur="1" fill="hold">
                                          <p:stCondLst>
                                            <p:cond delay="1999"/>
                                          </p:stCondLst>
                                        </p:cTn>
                                        <p:tgtEl>
                                          <p:spTgt spid="3"/>
                                        </p:tgtEl>
                                        <p:attrNameLst>
                                          <p:attrName>style.visibility</p:attrName>
                                        </p:attrNameLst>
                                      </p:cBhvr>
                                      <p:to>
                                        <p:strVal val="hidden"/>
                                      </p:to>
                                    </p:set>
                                  </p:childTnLst>
                                </p:cTn>
                              </p:par>
                            </p:childTnLst>
                          </p:cTn>
                        </p:par>
                        <p:par>
                          <p:cTn id="76" fill="hold" nodeType="afterGroup">
                            <p:stCondLst>
                              <p:cond delay="2000"/>
                            </p:stCondLst>
                            <p:childTnLst>
                              <p:par>
                                <p:cTn id="77" presetID="21" presetClass="exit" presetSubtype="4" fill="hold" nodeType="afterEffect">
                                  <p:stCondLst>
                                    <p:cond delay="0"/>
                                  </p:stCondLst>
                                  <p:childTnLst>
                                    <p:animEffect transition="out" filter="wheel(4)">
                                      <p:cBhvr>
                                        <p:cTn id="78" dur="2000"/>
                                        <p:tgtEl>
                                          <p:spTgt spid="6"/>
                                        </p:tgtEl>
                                      </p:cBhvr>
                                    </p:animEffect>
                                    <p:set>
                                      <p:cBhvr>
                                        <p:cTn id="79" dur="1" fill="hold">
                                          <p:stCondLst>
                                            <p:cond delay="1999"/>
                                          </p:stCondLst>
                                        </p:cTn>
                                        <p:tgtEl>
                                          <p:spTgt spid="6"/>
                                        </p:tgtEl>
                                        <p:attrNameLst>
                                          <p:attrName>style.visibility</p:attrName>
                                        </p:attrNameLst>
                                      </p:cBhvr>
                                      <p:to>
                                        <p:strVal val="hidden"/>
                                      </p:to>
                                    </p:set>
                                  </p:childTnLst>
                                </p:cTn>
                              </p:par>
                            </p:childTnLst>
                          </p:cTn>
                        </p:par>
                        <p:par>
                          <p:cTn id="80" fill="hold" nodeType="afterGroup">
                            <p:stCondLst>
                              <p:cond delay="4000"/>
                            </p:stCondLst>
                            <p:childTnLst>
                              <p:par>
                                <p:cTn id="81" presetID="2" presetClass="exit" presetSubtype="4" fill="hold" nodeType="afterEffect">
                                  <p:stCondLst>
                                    <p:cond delay="0"/>
                                  </p:stCondLst>
                                  <p:childTnLst>
                                    <p:anim calcmode="lin" valueType="num">
                                      <p:cBhvr additive="base">
                                        <p:cTn id="82" dur="500"/>
                                        <p:tgtEl>
                                          <p:spTgt spid="8"/>
                                        </p:tgtEl>
                                        <p:attrNameLst>
                                          <p:attrName>ppt_x</p:attrName>
                                        </p:attrNameLst>
                                      </p:cBhvr>
                                      <p:tavLst>
                                        <p:tav tm="0">
                                          <p:val>
                                            <p:strVal val="ppt_x"/>
                                          </p:val>
                                        </p:tav>
                                        <p:tav tm="100000">
                                          <p:val>
                                            <p:strVal val="ppt_x"/>
                                          </p:val>
                                        </p:tav>
                                      </p:tavLst>
                                    </p:anim>
                                    <p:anim calcmode="lin" valueType="num">
                                      <p:cBhvr additive="base">
                                        <p:cTn id="83" dur="500"/>
                                        <p:tgtEl>
                                          <p:spTgt spid="8"/>
                                        </p:tgtEl>
                                        <p:attrNameLst>
                                          <p:attrName>ppt_y</p:attrName>
                                        </p:attrNameLst>
                                      </p:cBhvr>
                                      <p:tavLst>
                                        <p:tav tm="0">
                                          <p:val>
                                            <p:strVal val="ppt_y"/>
                                          </p:val>
                                        </p:tav>
                                        <p:tav tm="100000">
                                          <p:val>
                                            <p:strVal val="1+ppt_h/2"/>
                                          </p:val>
                                        </p:tav>
                                      </p:tavLst>
                                    </p:anim>
                                    <p:set>
                                      <p:cBhvr>
                                        <p:cTn id="84" dur="1" fill="hold">
                                          <p:stCondLst>
                                            <p:cond delay="499"/>
                                          </p:stCondLst>
                                        </p:cTn>
                                        <p:tgtEl>
                                          <p:spTgt spid="8"/>
                                        </p:tgtEl>
                                        <p:attrNameLst>
                                          <p:attrName>style.visibility</p:attrName>
                                        </p:attrNameLst>
                                      </p:cBhvr>
                                      <p:to>
                                        <p:strVal val="hidden"/>
                                      </p:to>
                                    </p:set>
                                  </p:childTnLst>
                                </p:cTn>
                              </p:par>
                            </p:childTnLst>
                          </p:cTn>
                        </p:par>
                        <p:par>
                          <p:cTn id="85" fill="hold" nodeType="afterGroup">
                            <p:stCondLst>
                              <p:cond delay="4500"/>
                            </p:stCondLst>
                            <p:childTnLst>
                              <p:par>
                                <p:cTn id="86" presetID="4" presetClass="exit" presetSubtype="16" fill="hold" nodeType="afterEffect">
                                  <p:stCondLst>
                                    <p:cond delay="0"/>
                                  </p:stCondLst>
                                  <p:childTnLst>
                                    <p:animEffect transition="out" filter="box(in)">
                                      <p:cBhvr>
                                        <p:cTn id="87" dur="500"/>
                                        <p:tgtEl>
                                          <p:spTgt spid="9"/>
                                        </p:tgtEl>
                                      </p:cBhvr>
                                    </p:animEffect>
                                    <p:set>
                                      <p:cBhvr>
                                        <p:cTn id="88" dur="1" fill="hold">
                                          <p:stCondLst>
                                            <p:cond delay="499"/>
                                          </p:stCondLst>
                                        </p:cTn>
                                        <p:tgtEl>
                                          <p:spTgt spid="9"/>
                                        </p:tgtEl>
                                        <p:attrNameLst>
                                          <p:attrName>style.visibility</p:attrName>
                                        </p:attrNameLst>
                                      </p:cBhvr>
                                      <p:to>
                                        <p:strVal val="hidden"/>
                                      </p:to>
                                    </p:set>
                                  </p:childTnLst>
                                </p:cTn>
                              </p:par>
                            </p:childTnLst>
                          </p:cTn>
                        </p:par>
                        <p:par>
                          <p:cTn id="89" fill="hold" nodeType="afterGroup">
                            <p:stCondLst>
                              <p:cond delay="5000"/>
                            </p:stCondLst>
                            <p:childTnLst>
                              <p:par>
                                <p:cTn id="90" presetID="3" presetClass="exit" presetSubtype="10" fill="hold" nodeType="afterEffect">
                                  <p:stCondLst>
                                    <p:cond delay="0"/>
                                  </p:stCondLst>
                                  <p:childTnLst>
                                    <p:animEffect transition="out" filter="blinds(horizontal)">
                                      <p:cBhvr>
                                        <p:cTn id="91" dur="500"/>
                                        <p:tgtEl>
                                          <p:spTgt spid="5"/>
                                        </p:tgtEl>
                                      </p:cBhvr>
                                    </p:animEffect>
                                    <p:set>
                                      <p:cBhvr>
                                        <p:cTn id="92" dur="1" fill="hold">
                                          <p:stCondLst>
                                            <p:cond delay="499"/>
                                          </p:stCondLst>
                                        </p:cTn>
                                        <p:tgtEl>
                                          <p:spTgt spid="5"/>
                                        </p:tgtEl>
                                        <p:attrNameLst>
                                          <p:attrName>style.visibility</p:attrName>
                                        </p:attrNameLst>
                                      </p:cBhvr>
                                      <p:to>
                                        <p:strVal val="hidden"/>
                                      </p:to>
                                    </p:set>
                                  </p:childTnLst>
                                </p:cTn>
                              </p:par>
                            </p:childTnLst>
                          </p:cTn>
                        </p:par>
                        <p:par>
                          <p:cTn id="93" fill="hold" nodeType="afterGroup">
                            <p:stCondLst>
                              <p:cond delay="5500"/>
                            </p:stCondLst>
                            <p:childTnLst>
                              <p:par>
                                <p:cTn id="94" presetID="5" presetClass="exit" presetSubtype="10" fill="hold" nodeType="afterEffect">
                                  <p:stCondLst>
                                    <p:cond delay="0"/>
                                  </p:stCondLst>
                                  <p:childTnLst>
                                    <p:animEffect transition="out" filter="checkerboard(across)">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par>
                          <p:cTn id="97" fill="hold" nodeType="afterGroup">
                            <p:stCondLst>
                              <p:cond delay="6000"/>
                            </p:stCondLst>
                            <p:childTnLst>
                              <p:par>
                                <p:cTn id="98" presetID="21" presetClass="exit" presetSubtype="4" fill="hold" nodeType="afterEffect">
                                  <p:stCondLst>
                                    <p:cond delay="0"/>
                                  </p:stCondLst>
                                  <p:childTnLst>
                                    <p:animEffect transition="out" filter="wheel(4)">
                                      <p:cBhvr>
                                        <p:cTn id="99" dur="2000"/>
                                        <p:tgtEl>
                                          <p:spTgt spid="4"/>
                                        </p:tgtEl>
                                      </p:cBhvr>
                                    </p:animEffect>
                                    <p:set>
                                      <p:cBhvr>
                                        <p:cTn id="100" dur="1" fill="hold">
                                          <p:stCondLst>
                                            <p:cond delay="1999"/>
                                          </p:stCondLst>
                                        </p:cTn>
                                        <p:tgtEl>
                                          <p:spTgt spid="4"/>
                                        </p:tgtEl>
                                        <p:attrNameLst>
                                          <p:attrName>style.visibility</p:attrName>
                                        </p:attrNameLst>
                                      </p:cBhvr>
                                      <p:to>
                                        <p:strVal val="hidden"/>
                                      </p:to>
                                    </p:set>
                                  </p:childTnLst>
                                </p:cTn>
                              </p:par>
                            </p:childTnLst>
                          </p:cTn>
                        </p:par>
                        <p:par>
                          <p:cTn id="101" fill="hold" nodeType="afterGroup">
                            <p:stCondLst>
                              <p:cond delay="8000"/>
                            </p:stCondLst>
                            <p:childTnLst>
                              <p:par>
                                <p:cTn id="102" presetID="29" presetClass="entr" presetSubtype="0" fill="hold" nodeType="afterEffect">
                                  <p:stCondLst>
                                    <p:cond delay="0"/>
                                  </p:stCondLst>
                                  <p:childTnLst>
                                    <p:set>
                                      <p:cBhvr>
                                        <p:cTn id="103" dur="1" fill="hold">
                                          <p:stCondLst>
                                            <p:cond delay="0"/>
                                          </p:stCondLst>
                                        </p:cTn>
                                        <p:tgtEl>
                                          <p:spTgt spid="33">
                                            <p:txEl>
                                              <p:pRg st="0" end="0"/>
                                            </p:txEl>
                                          </p:spTgt>
                                        </p:tgtEl>
                                        <p:attrNameLst>
                                          <p:attrName>style.visibility</p:attrName>
                                        </p:attrNameLst>
                                      </p:cBhvr>
                                      <p:to>
                                        <p:strVal val="visible"/>
                                      </p:to>
                                    </p:set>
                                    <p:anim calcmode="lin" valueType="num">
                                      <p:cBhvr>
                                        <p:cTn id="104" dur="1000" fill="hold"/>
                                        <p:tgtEl>
                                          <p:spTgt spid="33">
                                            <p:txEl>
                                              <p:pRg st="0" end="0"/>
                                            </p:txEl>
                                          </p:spTgt>
                                        </p:tgtEl>
                                        <p:attrNameLst>
                                          <p:attrName>ppt_x</p:attrName>
                                        </p:attrNameLst>
                                      </p:cBhvr>
                                      <p:tavLst>
                                        <p:tav tm="0">
                                          <p:val>
                                            <p:strVal val="#ppt_x-.2"/>
                                          </p:val>
                                        </p:tav>
                                        <p:tav tm="100000">
                                          <p:val>
                                            <p:strVal val="#ppt_x"/>
                                          </p:val>
                                        </p:tav>
                                      </p:tavLst>
                                    </p:anim>
                                    <p:anim calcmode="lin" valueType="num">
                                      <p:cBhvr>
                                        <p:cTn id="105" dur="1000" fill="hold"/>
                                        <p:tgtEl>
                                          <p:spTgt spid="3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06" dur="10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6"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ChangeArrowheads="1"/>
          </p:cNvSpPr>
          <p:nvPr/>
        </p:nvSpPr>
        <p:spPr bwMode="auto">
          <a:xfrm>
            <a:off x="4479925" y="3048000"/>
            <a:ext cx="18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kumimoji="1" lang="zh-CN" altLang="en-US" sz="4400" dirty="0">
              <a:solidFill>
                <a:schemeClr val="tx2"/>
              </a:solidFill>
              <a:latin typeface="Times New Roman" pitchFamily="18" charset="0"/>
              <a:ea typeface="黑体" panose="02010609060101010101" pitchFamily="49" charset="-122"/>
            </a:endParaRPr>
          </a:p>
        </p:txBody>
      </p:sp>
      <p:pic>
        <p:nvPicPr>
          <p:cNvPr id="186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
            <a:ext cx="8640763"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6374" name="Object 6"/>
          <p:cNvGraphicFramePr>
            <a:graphicFrameLocks noChangeAspect="1"/>
          </p:cNvGraphicFramePr>
          <p:nvPr/>
        </p:nvGraphicFramePr>
        <p:xfrm>
          <a:off x="304800" y="4038600"/>
          <a:ext cx="3962400" cy="1981200"/>
        </p:xfrm>
        <a:graphic>
          <a:graphicData uri="http://schemas.openxmlformats.org/presentationml/2006/ole">
            <mc:AlternateContent xmlns:mc="http://schemas.openxmlformats.org/markup-compatibility/2006">
              <mc:Choice xmlns:v="urn:schemas-microsoft-com:vml" Requires="v">
                <p:oleObj spid="_x0000_s3089" name="图像文档" r:id="rId4" imgW="5124600" imgH="2295360" progId="图像.文件">
                  <p:embed/>
                </p:oleObj>
              </mc:Choice>
              <mc:Fallback>
                <p:oleObj name="图像文档" r:id="rId4" imgW="5124600" imgH="2295360" progId="图像.文件">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038600"/>
                        <a:ext cx="39624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6375" name="Picture 7" descr="http://www.120890.cn/xiao/6.gif">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1371600"/>
            <a:ext cx="17907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7" name="Text Box 9"/>
          <p:cNvSpPr txBox="1">
            <a:spLocks noChangeArrowheads="1"/>
          </p:cNvSpPr>
          <p:nvPr/>
        </p:nvSpPr>
        <p:spPr bwMode="auto">
          <a:xfrm>
            <a:off x="1981200" y="381000"/>
            <a:ext cx="5029200" cy="519113"/>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a:spAutoFit/>
          </a:bodyPr>
          <a:lstStyle/>
          <a:p>
            <a:pPr>
              <a:defRPr/>
            </a:pPr>
            <a:r>
              <a:rPr kumimoji="1" lang="zh-CN" altLang="en-US" sz="2800">
                <a:solidFill>
                  <a:schemeClr val="bg1"/>
                </a:solidFill>
                <a:latin typeface="隶书" pitchFamily="49" charset="-122"/>
                <a:ea typeface="隶书" pitchFamily="49" charset="-122"/>
              </a:rPr>
              <a:t>蜂窝移动通信</a:t>
            </a:r>
            <a:endParaRPr kumimoji="1" lang="zh-CN" altLang="en-US" sz="2400" b="1">
              <a:solidFill>
                <a:schemeClr val="bg1"/>
              </a:solidFill>
              <a:latin typeface="黑体" pitchFamily="2" charset="-122"/>
              <a:ea typeface="黑体" pitchFamily="2" charset="-122"/>
            </a:endParaRPr>
          </a:p>
        </p:txBody>
      </p:sp>
    </p:spTree>
    <p:extLst>
      <p:ext uri="{BB962C8B-B14F-4D97-AF65-F5344CB8AC3E}">
        <p14:creationId xmlns:p14="http://schemas.microsoft.com/office/powerpoint/2010/main" val="3751786754"/>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86372"/>
                                        </p:tgtEl>
                                        <p:attrNameLst>
                                          <p:attrName>style.visibility</p:attrName>
                                        </p:attrNameLst>
                                      </p:cBhvr>
                                      <p:to>
                                        <p:strVal val="visible"/>
                                      </p:to>
                                    </p:set>
                                    <p:animEffect transition="in" filter="wipe(up)">
                                      <p:cBhvr>
                                        <p:cTn id="7" dur="500"/>
                                        <p:tgtEl>
                                          <p:spTgt spid="1863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86374"/>
                                        </p:tgtEl>
                                        <p:attrNameLst>
                                          <p:attrName>style.visibility</p:attrName>
                                        </p:attrNameLst>
                                      </p:cBhvr>
                                      <p:to>
                                        <p:strVal val="visible"/>
                                      </p:to>
                                    </p:set>
                                    <p:anim calcmode="lin" valueType="num">
                                      <p:cBhvr additive="base">
                                        <p:cTn id="12" dur="500" fill="hold"/>
                                        <p:tgtEl>
                                          <p:spTgt spid="186374"/>
                                        </p:tgtEl>
                                        <p:attrNameLst>
                                          <p:attrName>ppt_x</p:attrName>
                                        </p:attrNameLst>
                                      </p:cBhvr>
                                      <p:tavLst>
                                        <p:tav tm="0">
                                          <p:val>
                                            <p:strVal val="0-#ppt_w/2"/>
                                          </p:val>
                                        </p:tav>
                                        <p:tav tm="100000">
                                          <p:val>
                                            <p:strVal val="#ppt_x"/>
                                          </p:val>
                                        </p:tav>
                                      </p:tavLst>
                                    </p:anim>
                                    <p:anim calcmode="lin" valueType="num">
                                      <p:cBhvr additive="base">
                                        <p:cTn id="13" dur="500" fill="hold"/>
                                        <p:tgtEl>
                                          <p:spTgt spid="18637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186375"/>
                                        </p:tgtEl>
                                        <p:attrNameLst>
                                          <p:attrName>style.visibility</p:attrName>
                                        </p:attrNameLst>
                                      </p:cBhvr>
                                      <p:to>
                                        <p:strVal val="visible"/>
                                      </p:to>
                                    </p:set>
                                    <p:anim calcmode="lin" valueType="num">
                                      <p:cBhvr additive="base">
                                        <p:cTn id="18" dur="500" fill="hold"/>
                                        <p:tgtEl>
                                          <p:spTgt spid="186375"/>
                                        </p:tgtEl>
                                        <p:attrNameLst>
                                          <p:attrName>ppt_x</p:attrName>
                                        </p:attrNameLst>
                                      </p:cBhvr>
                                      <p:tavLst>
                                        <p:tav tm="0">
                                          <p:val>
                                            <p:strVal val="1+#ppt_w/2"/>
                                          </p:val>
                                        </p:tav>
                                        <p:tav tm="100000">
                                          <p:val>
                                            <p:strVal val="#ppt_x"/>
                                          </p:val>
                                        </p:tav>
                                      </p:tavLst>
                                    </p:anim>
                                    <p:anim calcmode="lin" valueType="num">
                                      <p:cBhvr additive="base">
                                        <p:cTn id="19" dur="500" fill="hold"/>
                                        <p:tgtEl>
                                          <p:spTgt spid="1863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移动通信和移动互联网（</a:t>
            </a:r>
            <a:r>
              <a:rPr lang="en-US" altLang="zh-CN" sz="2400" b="1" dirty="0" smtClean="0">
                <a:solidFill>
                  <a:srgbClr val="7030A0"/>
                </a:solidFill>
              </a:rPr>
              <a:t>mobile communications</a:t>
            </a:r>
            <a:r>
              <a:rPr lang="zh-CN" altLang="en-US" sz="2400" b="1" dirty="0" smtClean="0">
                <a:solidFill>
                  <a:srgbClr val="7030A0"/>
                </a:solidFill>
              </a:rPr>
              <a:t>）</a:t>
            </a: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36</a:t>
            </a:fld>
            <a:endParaRPr lang="en-US" altLang="zh-CN"/>
          </a:p>
        </p:txBody>
      </p:sp>
      <p:sp>
        <p:nvSpPr>
          <p:cNvPr id="15" name="矩形 14"/>
          <p:cNvSpPr/>
          <p:nvPr/>
        </p:nvSpPr>
        <p:spPr>
          <a:xfrm>
            <a:off x="457200" y="1494472"/>
            <a:ext cx="8610600" cy="446276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000" dirty="0" smtClean="0">
                <a:solidFill>
                  <a:schemeClr val="tx1"/>
                </a:solidFill>
                <a:latin typeface="+mn-lt"/>
                <a:ea typeface="黑体" panose="02010609060101010101" pitchFamily="49" charset="-122"/>
              </a:rPr>
              <a:t>移动通信是指移动体之间或移动体与固定体之间的无线电信息的传输与交换。</a:t>
            </a:r>
            <a:endParaRPr lang="en-US" altLang="zh-CN" sz="20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000" dirty="0" smtClean="0">
                <a:solidFill>
                  <a:schemeClr val="tx1"/>
                </a:solidFill>
                <a:latin typeface="+mn-lt"/>
                <a:ea typeface="黑体" panose="02010609060101010101" pitchFamily="49" charset="-122"/>
              </a:rPr>
              <a:t>20</a:t>
            </a:r>
            <a:r>
              <a:rPr lang="zh-CN" altLang="en-US" sz="2000" dirty="0" smtClean="0">
                <a:solidFill>
                  <a:schemeClr val="tx1"/>
                </a:solidFill>
                <a:latin typeface="+mn-lt"/>
                <a:ea typeface="黑体" panose="02010609060101010101" pitchFamily="49" charset="-122"/>
              </a:rPr>
              <a:t>世纪</a:t>
            </a:r>
            <a:r>
              <a:rPr lang="en-US" altLang="zh-CN" sz="2000" dirty="0" smtClean="0">
                <a:solidFill>
                  <a:schemeClr val="tx1"/>
                </a:solidFill>
                <a:latin typeface="+mn-lt"/>
                <a:ea typeface="黑体" panose="02010609060101010101" pitchFamily="49" charset="-122"/>
              </a:rPr>
              <a:t>70 </a:t>
            </a:r>
            <a:r>
              <a:rPr lang="zh-CN" altLang="en-US" sz="2000" dirty="0" smtClean="0">
                <a:solidFill>
                  <a:schemeClr val="tx1"/>
                </a:solidFill>
                <a:latin typeface="+mn-lt"/>
                <a:ea typeface="黑体" panose="02010609060101010101" pitchFamily="49" charset="-122"/>
              </a:rPr>
              <a:t>年代至</a:t>
            </a:r>
            <a:r>
              <a:rPr lang="en-US" altLang="zh-CN" sz="2000" dirty="0" smtClean="0">
                <a:solidFill>
                  <a:schemeClr val="tx1"/>
                </a:solidFill>
                <a:latin typeface="+mn-lt"/>
                <a:ea typeface="黑体" panose="02010609060101010101" pitchFamily="49" charset="-122"/>
              </a:rPr>
              <a:t>80 </a:t>
            </a:r>
            <a:r>
              <a:rPr lang="zh-CN" altLang="en-US" sz="2000" dirty="0" smtClean="0">
                <a:solidFill>
                  <a:schemeClr val="tx1"/>
                </a:solidFill>
                <a:latin typeface="+mn-lt"/>
                <a:ea typeface="黑体" panose="02010609060101010101" pitchFamily="49" charset="-122"/>
              </a:rPr>
              <a:t>年代，由于</a:t>
            </a:r>
            <a:r>
              <a:rPr lang="zh-CN" altLang="en-US" sz="2000" dirty="0" smtClean="0">
                <a:solidFill>
                  <a:srgbClr val="FF0000"/>
                </a:solidFill>
                <a:latin typeface="+mn-lt"/>
                <a:ea typeface="黑体" panose="02010609060101010101" pitchFamily="49" charset="-122"/>
              </a:rPr>
              <a:t>集成电路技术</a:t>
            </a:r>
            <a:r>
              <a:rPr lang="zh-CN" altLang="en-US" sz="2000" dirty="0" smtClean="0">
                <a:solidFill>
                  <a:schemeClr val="tx1"/>
                </a:solidFill>
                <a:latin typeface="+mn-lt"/>
                <a:ea typeface="黑体" panose="02010609060101010101" pitchFamily="49" charset="-122"/>
              </a:rPr>
              <a:t>、</a:t>
            </a:r>
            <a:r>
              <a:rPr lang="zh-CN" altLang="en-US" sz="2000" dirty="0" smtClean="0">
                <a:solidFill>
                  <a:srgbClr val="FF0000"/>
                </a:solidFill>
                <a:latin typeface="+mn-lt"/>
                <a:ea typeface="黑体" panose="02010609060101010101" pitchFamily="49" charset="-122"/>
              </a:rPr>
              <a:t>微型计算机</a:t>
            </a:r>
            <a:r>
              <a:rPr lang="zh-CN" altLang="en-US" sz="2000" dirty="0" smtClean="0">
                <a:solidFill>
                  <a:schemeClr val="tx1"/>
                </a:solidFill>
                <a:latin typeface="+mn-lt"/>
                <a:ea typeface="黑体" panose="02010609060101010101" pitchFamily="49" charset="-122"/>
              </a:rPr>
              <a:t>和</a:t>
            </a:r>
            <a:r>
              <a:rPr lang="zh-CN" altLang="en-US" sz="2000" dirty="0" smtClean="0">
                <a:solidFill>
                  <a:srgbClr val="FF0000"/>
                </a:solidFill>
                <a:latin typeface="+mn-lt"/>
                <a:ea typeface="黑体" panose="02010609060101010101" pitchFamily="49" charset="-122"/>
              </a:rPr>
              <a:t>微处理器</a:t>
            </a:r>
            <a:r>
              <a:rPr lang="zh-CN" altLang="en-US" sz="2000" dirty="0" smtClean="0">
                <a:solidFill>
                  <a:schemeClr val="tx1"/>
                </a:solidFill>
                <a:latin typeface="+mn-lt"/>
                <a:ea typeface="黑体" panose="02010609060101010101" pitchFamily="49" charset="-122"/>
              </a:rPr>
              <a:t>的快速发展</a:t>
            </a:r>
            <a:r>
              <a:rPr lang="en-US" altLang="zh-CN" sz="2000" dirty="0" smtClean="0">
                <a:solidFill>
                  <a:schemeClr val="tx1"/>
                </a:solidFill>
                <a:latin typeface="+mn-lt"/>
                <a:ea typeface="黑体" panose="02010609060101010101" pitchFamily="49" charset="-122"/>
              </a:rPr>
              <a:t>,</a:t>
            </a:r>
            <a:r>
              <a:rPr lang="zh-CN" altLang="en-US" sz="2000" dirty="0" smtClean="0">
                <a:solidFill>
                  <a:schemeClr val="tx1"/>
                </a:solidFill>
                <a:latin typeface="+mn-lt"/>
                <a:ea typeface="黑体" panose="02010609060101010101" pitchFamily="49" charset="-122"/>
              </a:rPr>
              <a:t>以及由美国贝尔实验室推出的</a:t>
            </a:r>
            <a:r>
              <a:rPr lang="zh-CN" altLang="en-US" sz="2000" dirty="0" smtClean="0">
                <a:solidFill>
                  <a:srgbClr val="FF0000"/>
                </a:solidFill>
                <a:latin typeface="+mn-lt"/>
                <a:ea typeface="黑体" panose="02010609060101010101" pitchFamily="49" charset="-122"/>
              </a:rPr>
              <a:t>蜂窝系统</a:t>
            </a:r>
            <a:r>
              <a:rPr lang="zh-CN" altLang="en-US" sz="2000" dirty="0" smtClean="0">
                <a:solidFill>
                  <a:schemeClr val="tx1"/>
                </a:solidFill>
                <a:latin typeface="+mn-lt"/>
                <a:ea typeface="黑体" panose="02010609060101010101" pitchFamily="49" charset="-122"/>
              </a:rPr>
              <a:t>的概念，使得移动通信真正进入了个人领域：</a:t>
            </a:r>
            <a:endParaRPr lang="en-US" altLang="zh-CN" sz="2000" dirty="0" smtClean="0">
              <a:solidFill>
                <a:schemeClr val="tx1"/>
              </a:solidFill>
              <a:latin typeface="+mn-lt"/>
              <a:ea typeface="黑体" panose="02010609060101010101" pitchFamily="49" charset="-122"/>
            </a:endParaRPr>
          </a:p>
          <a:p>
            <a:pPr marL="914400" lvl="1" indent="-457200">
              <a:spcBef>
                <a:spcPct val="20000"/>
              </a:spcBef>
              <a:buClr>
                <a:srgbClr val="00B0F0"/>
              </a:buClr>
              <a:buSzPct val="100000"/>
              <a:buFont typeface="+mj-lt"/>
              <a:buAutoNum type="arabicPeriod"/>
            </a:pPr>
            <a:r>
              <a:rPr lang="zh-CN" altLang="en-US" b="1" dirty="0" smtClean="0">
                <a:solidFill>
                  <a:srgbClr val="7030A0"/>
                </a:solidFill>
                <a:latin typeface="+mn-lt"/>
                <a:ea typeface="黑体" panose="02010609060101010101" pitchFamily="49" charset="-122"/>
              </a:rPr>
              <a:t>第一代移动通信系统</a:t>
            </a:r>
            <a:r>
              <a:rPr lang="en-US" altLang="zh-CN" b="1" dirty="0" smtClean="0">
                <a:solidFill>
                  <a:srgbClr val="7030A0"/>
                </a:solidFill>
                <a:latin typeface="+mn-lt"/>
                <a:ea typeface="黑体" panose="02010609060101010101" pitchFamily="49" charset="-122"/>
              </a:rPr>
              <a:t>1G</a:t>
            </a:r>
            <a:r>
              <a:rPr lang="zh-CN" altLang="en-US" dirty="0" smtClean="0">
                <a:solidFill>
                  <a:schemeClr val="tx1"/>
                </a:solidFill>
                <a:latin typeface="+mn-lt"/>
                <a:ea typeface="黑体" panose="02010609060101010101" pitchFamily="49" charset="-122"/>
              </a:rPr>
              <a:t>：技术上采用</a:t>
            </a:r>
            <a:r>
              <a:rPr lang="zh-CN" altLang="en-US" dirty="0" smtClean="0">
                <a:solidFill>
                  <a:srgbClr val="FF0000"/>
                </a:solidFill>
                <a:latin typeface="+mn-lt"/>
                <a:ea typeface="黑体" panose="02010609060101010101" pitchFamily="49" charset="-122"/>
              </a:rPr>
              <a:t>模拟调频</a:t>
            </a:r>
            <a:r>
              <a:rPr lang="zh-CN" altLang="en-US" dirty="0" smtClean="0">
                <a:solidFill>
                  <a:schemeClr val="tx1"/>
                </a:solidFill>
                <a:latin typeface="+mn-lt"/>
                <a:ea typeface="黑体" panose="02010609060101010101" pitchFamily="49" charset="-122"/>
              </a:rPr>
              <a:t>、</a:t>
            </a:r>
            <a:r>
              <a:rPr lang="zh-CN" altLang="en-US" dirty="0" smtClean="0">
                <a:solidFill>
                  <a:srgbClr val="FF0000"/>
                </a:solidFill>
                <a:latin typeface="+mn-lt"/>
                <a:ea typeface="黑体" panose="02010609060101010101" pitchFamily="49" charset="-122"/>
              </a:rPr>
              <a:t>频分多址</a:t>
            </a:r>
            <a:r>
              <a:rPr lang="zh-CN" altLang="en-US" dirty="0" smtClean="0">
                <a:solidFill>
                  <a:schemeClr val="tx1"/>
                </a:solidFill>
                <a:latin typeface="+mn-lt"/>
                <a:ea typeface="黑体" panose="02010609060101010101" pitchFamily="49" charset="-122"/>
              </a:rPr>
              <a:t>，以模拟方式工作，使用频段为</a:t>
            </a:r>
            <a:r>
              <a:rPr lang="en-US" altLang="zh-CN" dirty="0" smtClean="0">
                <a:solidFill>
                  <a:schemeClr val="tx1"/>
                </a:solidFill>
                <a:latin typeface="+mn-lt"/>
                <a:ea typeface="黑体" panose="02010609060101010101" pitchFamily="49" charset="-122"/>
              </a:rPr>
              <a:t>800/ 900MHz</a:t>
            </a:r>
            <a:r>
              <a:rPr lang="zh-CN" altLang="en-US" dirty="0" smtClean="0">
                <a:solidFill>
                  <a:schemeClr val="tx1"/>
                </a:solidFill>
                <a:latin typeface="+mn-lt"/>
                <a:ea typeface="黑体" panose="02010609060101010101" pitchFamily="49" charset="-122"/>
              </a:rPr>
              <a:t>，故称之为</a:t>
            </a:r>
            <a:r>
              <a:rPr lang="zh-CN" altLang="en-US" b="1" dirty="0" smtClean="0">
                <a:solidFill>
                  <a:srgbClr val="7030A0"/>
                </a:solidFill>
                <a:latin typeface="+mn-lt"/>
                <a:ea typeface="黑体" panose="02010609060101010101" pitchFamily="49" charset="-122"/>
              </a:rPr>
              <a:t>蜂窝式模拟移动通信系统</a:t>
            </a:r>
            <a:endParaRPr lang="en-US" altLang="zh-CN" b="1" dirty="0" smtClean="0">
              <a:solidFill>
                <a:srgbClr val="7030A0"/>
              </a:solidFill>
              <a:latin typeface="+mn-lt"/>
              <a:ea typeface="黑体" panose="02010609060101010101" pitchFamily="49" charset="-122"/>
            </a:endParaRPr>
          </a:p>
          <a:p>
            <a:pPr marL="914400" lvl="1" indent="-457200">
              <a:spcBef>
                <a:spcPct val="20000"/>
              </a:spcBef>
              <a:buClr>
                <a:srgbClr val="00B0F0"/>
              </a:buClr>
              <a:buSzPct val="100000"/>
              <a:buFont typeface="+mj-lt"/>
              <a:buAutoNum type="arabicPeriod"/>
            </a:pPr>
            <a:r>
              <a:rPr lang="zh-CN" altLang="en-US" b="1" dirty="0" smtClean="0">
                <a:solidFill>
                  <a:srgbClr val="7030A0"/>
                </a:solidFill>
                <a:ea typeface="黑体" panose="02010609060101010101" pitchFamily="49" charset="-122"/>
              </a:rPr>
              <a:t>第二代移动通信系统</a:t>
            </a:r>
            <a:r>
              <a:rPr lang="en-US" altLang="zh-CN" b="1" dirty="0" smtClean="0">
                <a:solidFill>
                  <a:srgbClr val="7030A0"/>
                </a:solidFill>
                <a:ea typeface="黑体" panose="02010609060101010101" pitchFamily="49" charset="-122"/>
              </a:rPr>
              <a:t>2G</a:t>
            </a:r>
            <a:r>
              <a:rPr lang="zh-CN" altLang="en-US" dirty="0" smtClean="0">
                <a:solidFill>
                  <a:schemeClr val="tx1"/>
                </a:solidFill>
                <a:ea typeface="黑体" panose="02010609060101010101" pitchFamily="49" charset="-122"/>
              </a:rPr>
              <a:t>：以</a:t>
            </a:r>
            <a:r>
              <a:rPr lang="zh-CN" altLang="en-US" dirty="0" smtClean="0">
                <a:solidFill>
                  <a:srgbClr val="FF0000"/>
                </a:solidFill>
                <a:ea typeface="黑体" panose="02010609060101010101" pitchFamily="49" charset="-122"/>
              </a:rPr>
              <a:t>数字传输</a:t>
            </a:r>
            <a:r>
              <a:rPr lang="zh-CN" altLang="en-US" dirty="0" smtClean="0">
                <a:solidFill>
                  <a:schemeClr val="tx1"/>
                </a:solidFill>
                <a:ea typeface="黑体" panose="02010609060101010101" pitchFamily="49" charset="-122"/>
              </a:rPr>
              <a:t>、</a:t>
            </a:r>
            <a:r>
              <a:rPr lang="zh-CN" altLang="en-US" dirty="0" smtClean="0">
                <a:solidFill>
                  <a:srgbClr val="FF0000"/>
                </a:solidFill>
                <a:ea typeface="黑体" panose="02010609060101010101" pitchFamily="49" charset="-122"/>
              </a:rPr>
              <a:t>时分多址</a:t>
            </a:r>
            <a:r>
              <a:rPr lang="zh-CN" altLang="en-US" dirty="0" smtClean="0">
                <a:solidFill>
                  <a:schemeClr val="tx1"/>
                </a:solidFill>
                <a:ea typeface="黑体" panose="02010609060101010101" pitchFamily="49" charset="-122"/>
              </a:rPr>
              <a:t>或</a:t>
            </a:r>
            <a:r>
              <a:rPr lang="zh-CN" altLang="en-US" dirty="0" smtClean="0">
                <a:solidFill>
                  <a:srgbClr val="FF0000"/>
                </a:solidFill>
                <a:ea typeface="黑体" panose="02010609060101010101" pitchFamily="49" charset="-122"/>
              </a:rPr>
              <a:t>码分多址</a:t>
            </a:r>
            <a:r>
              <a:rPr lang="zh-CN" altLang="en-US" dirty="0" smtClean="0">
                <a:solidFill>
                  <a:schemeClr val="tx1"/>
                </a:solidFill>
                <a:ea typeface="黑体" panose="02010609060101010101" pitchFamily="49" charset="-122"/>
              </a:rPr>
              <a:t>为主体技术，商用的数字蜂窝系统有欧洲的</a:t>
            </a:r>
            <a:r>
              <a:rPr lang="en-US" altLang="zh-CN" dirty="0" smtClean="0">
                <a:solidFill>
                  <a:srgbClr val="7030A0"/>
                </a:solidFill>
                <a:ea typeface="黑体" panose="02010609060101010101" pitchFamily="49" charset="-122"/>
              </a:rPr>
              <a:t>GSM</a:t>
            </a:r>
            <a:r>
              <a:rPr lang="zh-CN" altLang="en-US" dirty="0" smtClean="0">
                <a:solidFill>
                  <a:schemeClr val="tx1"/>
                </a:solidFill>
                <a:ea typeface="黑体" panose="02010609060101010101" pitchFamily="49" charset="-122"/>
              </a:rPr>
              <a:t>、美国的</a:t>
            </a:r>
            <a:r>
              <a:rPr lang="en-US" altLang="zh-CN" dirty="0" smtClean="0">
                <a:solidFill>
                  <a:schemeClr val="tx1"/>
                </a:solidFill>
                <a:ea typeface="黑体" panose="02010609060101010101" pitchFamily="49" charset="-122"/>
              </a:rPr>
              <a:t>DAMPS </a:t>
            </a:r>
          </a:p>
          <a:p>
            <a:pPr marL="914400" lvl="1" indent="-457200">
              <a:spcBef>
                <a:spcPct val="20000"/>
              </a:spcBef>
              <a:buClr>
                <a:srgbClr val="00B0F0"/>
              </a:buClr>
              <a:buSzPct val="100000"/>
              <a:buFont typeface="+mj-lt"/>
              <a:buAutoNum type="arabicPeriod"/>
            </a:pPr>
            <a:r>
              <a:rPr lang="zh-CN" altLang="en-US" b="1" dirty="0" smtClean="0">
                <a:solidFill>
                  <a:srgbClr val="7030A0"/>
                </a:solidFill>
                <a:ea typeface="黑体" panose="02010609060101010101" pitchFamily="49" charset="-122"/>
              </a:rPr>
              <a:t>第三代移动通信系统</a:t>
            </a:r>
            <a:r>
              <a:rPr lang="en-US" altLang="zh-CN" b="1" dirty="0" smtClean="0">
                <a:solidFill>
                  <a:srgbClr val="7030A0"/>
                </a:solidFill>
                <a:ea typeface="黑体" panose="02010609060101010101" pitchFamily="49" charset="-122"/>
              </a:rPr>
              <a:t>3G</a:t>
            </a:r>
            <a:r>
              <a:rPr lang="zh-CN" altLang="en-US" dirty="0" smtClean="0">
                <a:solidFill>
                  <a:schemeClr val="tx1"/>
                </a:solidFill>
                <a:ea typeface="黑体" panose="02010609060101010101" pitchFamily="49" charset="-122"/>
              </a:rPr>
              <a:t>：有三种标准，欧洲与日本提出的</a:t>
            </a:r>
            <a:r>
              <a:rPr lang="en-US" altLang="zh-CN" dirty="0" smtClean="0">
                <a:solidFill>
                  <a:schemeClr val="tx1"/>
                </a:solidFill>
                <a:ea typeface="黑体" panose="02010609060101010101" pitchFamily="49" charset="-122"/>
              </a:rPr>
              <a:t>W- CDMA</a:t>
            </a:r>
            <a:r>
              <a:rPr lang="zh-CN" altLang="en-US" dirty="0" smtClean="0">
                <a:solidFill>
                  <a:schemeClr val="tx1"/>
                </a:solidFill>
                <a:ea typeface="黑体" panose="02010609060101010101" pitchFamily="49" charset="-122"/>
              </a:rPr>
              <a:t>，美国提出的</a:t>
            </a:r>
            <a:r>
              <a:rPr lang="en-US" altLang="zh-CN" dirty="0" smtClean="0">
                <a:solidFill>
                  <a:schemeClr val="tx1"/>
                </a:solidFill>
                <a:ea typeface="黑体" panose="02010609060101010101" pitchFamily="49" charset="-122"/>
              </a:rPr>
              <a:t>CDMA2000 </a:t>
            </a:r>
            <a:r>
              <a:rPr lang="zh-CN" altLang="en-US" dirty="0" smtClean="0">
                <a:solidFill>
                  <a:schemeClr val="tx1"/>
                </a:solidFill>
                <a:ea typeface="黑体" panose="02010609060101010101" pitchFamily="49" charset="-122"/>
              </a:rPr>
              <a:t>以及中国提出的</a:t>
            </a:r>
            <a:r>
              <a:rPr lang="en-US" altLang="zh-CN" dirty="0" smtClean="0">
                <a:solidFill>
                  <a:schemeClr val="tx1"/>
                </a:solidFill>
                <a:ea typeface="黑体" panose="02010609060101010101" pitchFamily="49" charset="-122"/>
              </a:rPr>
              <a:t>TD – SCDMA</a:t>
            </a:r>
            <a:r>
              <a:rPr lang="zh-CN" altLang="en-US" dirty="0" smtClean="0">
                <a:solidFill>
                  <a:schemeClr val="tx1"/>
                </a:solidFill>
                <a:ea typeface="黑体" panose="02010609060101010101" pitchFamily="49" charset="-122"/>
              </a:rPr>
              <a:t>，以</a:t>
            </a:r>
            <a:r>
              <a:rPr lang="en-US" altLang="zh-CN" dirty="0" smtClean="0">
                <a:solidFill>
                  <a:schemeClr val="tx1"/>
                </a:solidFill>
                <a:ea typeface="黑体" panose="02010609060101010101" pitchFamily="49" charset="-122"/>
              </a:rPr>
              <a:t>CDMA</a:t>
            </a:r>
            <a:r>
              <a:rPr lang="zh-CN" altLang="en-US" dirty="0" smtClean="0">
                <a:solidFill>
                  <a:schemeClr val="tx1"/>
                </a:solidFill>
                <a:ea typeface="黑体" panose="02010609060101010101" pitchFamily="49" charset="-122"/>
              </a:rPr>
              <a:t>为核心技术。</a:t>
            </a:r>
            <a:endParaRPr lang="en-US" altLang="zh-CN" dirty="0" smtClean="0">
              <a:solidFill>
                <a:schemeClr val="tx1"/>
              </a:solidFill>
              <a:ea typeface="黑体" panose="02010609060101010101" pitchFamily="49" charset="-122"/>
            </a:endParaRPr>
          </a:p>
          <a:p>
            <a:pPr marL="914400" lvl="1" indent="-457200">
              <a:spcBef>
                <a:spcPct val="20000"/>
              </a:spcBef>
              <a:buClr>
                <a:srgbClr val="00B0F0"/>
              </a:buClr>
              <a:buSzPct val="100000"/>
              <a:buFont typeface="+mj-lt"/>
              <a:buAutoNum type="arabicPeriod"/>
            </a:pPr>
            <a:r>
              <a:rPr lang="zh-CN" altLang="en-US" b="1" dirty="0" smtClean="0">
                <a:solidFill>
                  <a:srgbClr val="7030A0"/>
                </a:solidFill>
                <a:ea typeface="黑体" panose="02010609060101010101" pitchFamily="49" charset="-122"/>
              </a:rPr>
              <a:t>第四代移动通信系统</a:t>
            </a:r>
            <a:r>
              <a:rPr lang="en-US" altLang="zh-CN" b="1" dirty="0" smtClean="0">
                <a:solidFill>
                  <a:srgbClr val="7030A0"/>
                </a:solidFill>
                <a:ea typeface="黑体" panose="02010609060101010101" pitchFamily="49" charset="-122"/>
              </a:rPr>
              <a:t>4G</a:t>
            </a:r>
            <a:r>
              <a:rPr lang="zh-CN" altLang="en-US" dirty="0" smtClean="0">
                <a:solidFill>
                  <a:schemeClr val="tx1"/>
                </a:solidFill>
                <a:ea typeface="黑体" panose="02010609060101010101" pitchFamily="49" charset="-122"/>
              </a:rPr>
              <a:t>：包括</a:t>
            </a:r>
            <a:r>
              <a:rPr lang="en-US" altLang="zh-CN" dirty="0" smtClean="0">
                <a:solidFill>
                  <a:srgbClr val="FF0000"/>
                </a:solidFill>
                <a:ea typeface="黑体" panose="02010609060101010101" pitchFamily="49" charset="-122"/>
              </a:rPr>
              <a:t>TD-LTE</a:t>
            </a:r>
            <a:r>
              <a:rPr lang="zh-CN" altLang="en-US" dirty="0" smtClean="0">
                <a:solidFill>
                  <a:schemeClr val="tx1"/>
                </a:solidFill>
                <a:ea typeface="黑体" panose="02010609060101010101" pitchFamily="49" charset="-122"/>
              </a:rPr>
              <a:t>和</a:t>
            </a:r>
            <a:r>
              <a:rPr lang="en-US" altLang="zh-CN" dirty="0" smtClean="0">
                <a:solidFill>
                  <a:srgbClr val="FF0000"/>
                </a:solidFill>
                <a:ea typeface="黑体" panose="02010609060101010101" pitchFamily="49" charset="-122"/>
              </a:rPr>
              <a:t>FDD-LTE</a:t>
            </a:r>
            <a:r>
              <a:rPr lang="zh-CN" altLang="en-US" dirty="0" smtClean="0">
                <a:solidFill>
                  <a:schemeClr val="tx1"/>
                </a:solidFill>
                <a:ea typeface="黑体" panose="02010609060101010101" pitchFamily="49" charset="-122"/>
              </a:rPr>
              <a:t>两种制式，采用以</a:t>
            </a:r>
            <a:r>
              <a:rPr lang="en-US" altLang="zh-CN" dirty="0" smtClean="0">
                <a:solidFill>
                  <a:schemeClr val="tx1"/>
                </a:solidFill>
                <a:ea typeface="黑体" panose="02010609060101010101" pitchFamily="49" charset="-122"/>
              </a:rPr>
              <a:t>OFDM</a:t>
            </a:r>
            <a:r>
              <a:rPr lang="zh-CN" altLang="en-US" dirty="0" smtClean="0">
                <a:solidFill>
                  <a:schemeClr val="tx1"/>
                </a:solidFill>
                <a:ea typeface="黑体" panose="02010609060101010101" pitchFamily="49" charset="-122"/>
              </a:rPr>
              <a:t>和</a:t>
            </a:r>
            <a:r>
              <a:rPr lang="en-US" altLang="zh-CN" dirty="0" smtClean="0">
                <a:solidFill>
                  <a:schemeClr val="tx1"/>
                </a:solidFill>
                <a:ea typeface="黑体" panose="02010609060101010101" pitchFamily="49" charset="-122"/>
              </a:rPr>
              <a:t>MIMO</a:t>
            </a:r>
            <a:r>
              <a:rPr lang="zh-CN" altLang="en-US" dirty="0" smtClean="0">
                <a:solidFill>
                  <a:schemeClr val="tx1"/>
                </a:solidFill>
                <a:ea typeface="黑体" panose="02010609060101010101" pitchFamily="49" charset="-122"/>
              </a:rPr>
              <a:t>为核心的多项新技术后，</a:t>
            </a:r>
            <a:r>
              <a:rPr lang="zh-CN" altLang="en-US" dirty="0" smtClean="0">
                <a:ea typeface="黑体" panose="02010609060101010101" pitchFamily="49" charset="-122"/>
              </a:rPr>
              <a:t>能够实现</a:t>
            </a:r>
            <a:r>
              <a:rPr lang="en-US" altLang="zh-CN" dirty="0" smtClean="0">
                <a:ea typeface="黑体" panose="02010609060101010101" pitchFamily="49" charset="-122"/>
              </a:rPr>
              <a:t>100Mbps</a:t>
            </a:r>
            <a:r>
              <a:rPr lang="zh-CN" altLang="en-US" dirty="0" smtClean="0">
                <a:ea typeface="黑体" panose="02010609060101010101" pitchFamily="49" charset="-122"/>
              </a:rPr>
              <a:t>以上的下行速率</a:t>
            </a:r>
            <a:r>
              <a:rPr lang="zh-CN" altLang="en-US" dirty="0" smtClean="0">
                <a:solidFill>
                  <a:schemeClr val="tx1"/>
                </a:solidFill>
                <a:ea typeface="黑体" panose="02010609060101010101" pitchFamily="49" charset="-122"/>
              </a:rPr>
              <a:t>。</a:t>
            </a:r>
            <a:endParaRPr lang="en-US" altLang="zh-CN" dirty="0" smtClean="0">
              <a:solidFill>
                <a:schemeClr val="tx1"/>
              </a:solidFill>
              <a:ea typeface="黑体" panose="02010609060101010101" pitchFamily="49" charset="-122"/>
            </a:endParaRPr>
          </a:p>
          <a:p>
            <a:pPr marL="914400" lvl="1" indent="-457200">
              <a:spcBef>
                <a:spcPct val="20000"/>
              </a:spcBef>
              <a:buClr>
                <a:srgbClr val="00B0F0"/>
              </a:buClr>
              <a:buSzPct val="100000"/>
              <a:buFont typeface="+mj-lt"/>
              <a:buAutoNum type="arabicPeriod"/>
            </a:pPr>
            <a:r>
              <a:rPr lang="zh-CN" altLang="en-US" dirty="0" smtClean="0">
                <a:solidFill>
                  <a:schemeClr val="tx1"/>
                </a:solidFill>
                <a:latin typeface="+mn-lt"/>
                <a:ea typeface="黑体" panose="02010609060101010101" pitchFamily="49" charset="-122"/>
              </a:rPr>
              <a:t>将来的第五代移动通信系统</a:t>
            </a:r>
            <a:r>
              <a:rPr lang="en-US" altLang="zh-CN" dirty="0" smtClean="0">
                <a:solidFill>
                  <a:schemeClr val="tx1"/>
                </a:solidFill>
                <a:latin typeface="+mn-lt"/>
                <a:ea typeface="黑体" panose="02010609060101010101" pitchFamily="49" charset="-122"/>
              </a:rPr>
              <a:t>5G</a:t>
            </a:r>
            <a:r>
              <a:rPr lang="zh-CN" altLang="en-US" dirty="0" smtClean="0">
                <a:solidFill>
                  <a:schemeClr val="tx1"/>
                </a:solidFill>
                <a:latin typeface="+mn-lt"/>
                <a:ea typeface="黑体" panose="02010609060101010101" pitchFamily="49" charset="-122"/>
              </a:rPr>
              <a:t>，</a:t>
            </a:r>
            <a:r>
              <a:rPr lang="en-US" altLang="zh-CN" dirty="0" smtClean="0">
                <a:solidFill>
                  <a:schemeClr val="tx1"/>
                </a:solidFill>
                <a:latin typeface="+mn-lt"/>
                <a:ea typeface="黑体" panose="02010609060101010101" pitchFamily="49" charset="-122"/>
              </a:rPr>
              <a:t>WI-FI</a:t>
            </a:r>
            <a:r>
              <a:rPr lang="zh-CN" altLang="en-US" dirty="0" smtClean="0">
                <a:solidFill>
                  <a:schemeClr val="tx1"/>
                </a:solidFill>
                <a:latin typeface="+mn-lt"/>
                <a:ea typeface="黑体" panose="02010609060101010101" pitchFamily="49" charset="-122"/>
              </a:rPr>
              <a:t>，</a:t>
            </a:r>
            <a:r>
              <a:rPr lang="en-US" altLang="zh-CN" dirty="0" smtClean="0">
                <a:solidFill>
                  <a:schemeClr val="tx1"/>
                </a:solidFill>
                <a:latin typeface="+mn-lt"/>
                <a:ea typeface="黑体" panose="02010609060101010101" pitchFamily="49" charset="-122"/>
              </a:rPr>
              <a:t>Li-</a:t>
            </a:r>
            <a:r>
              <a:rPr lang="en-US" altLang="zh-CN" dirty="0" err="1" smtClean="0">
                <a:solidFill>
                  <a:schemeClr val="tx1"/>
                </a:solidFill>
                <a:latin typeface="+mn-lt"/>
                <a:ea typeface="黑体" panose="02010609060101010101" pitchFamily="49" charset="-122"/>
              </a:rPr>
              <a:t>Fi</a:t>
            </a:r>
            <a:r>
              <a:rPr lang="en-US" altLang="zh-CN" dirty="0" smtClean="0">
                <a:solidFill>
                  <a:schemeClr val="tx1"/>
                </a:solidFill>
                <a:latin typeface="+mn-lt"/>
                <a:ea typeface="黑体" panose="02010609060101010101" pitchFamily="49" charset="-122"/>
              </a:rPr>
              <a:t>…….</a:t>
            </a:r>
          </a:p>
        </p:txBody>
      </p:sp>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13" name="Picture 2" descr="http://www.51wendang.com/pic/8b87ca1dc190bd65551a3100/1-810-jpg_6-1080-0-0-1080.jpg"/>
          <p:cNvPicPr>
            <a:picLocks noChangeAspect="1" noChangeArrowheads="1"/>
          </p:cNvPicPr>
          <p:nvPr/>
        </p:nvPicPr>
        <p:blipFill>
          <a:blip r:embed="rId2"/>
          <a:srcRect/>
          <a:stretch>
            <a:fillRect/>
          </a:stretch>
        </p:blipFill>
        <p:spPr bwMode="auto">
          <a:xfrm>
            <a:off x="838200" y="1504949"/>
            <a:ext cx="6934200" cy="52006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无线互联网（</a:t>
            </a:r>
            <a:r>
              <a:rPr lang="en-US" altLang="zh-CN" sz="2400" b="1" dirty="0" smtClean="0">
                <a:solidFill>
                  <a:srgbClr val="7030A0"/>
                </a:solidFill>
              </a:rPr>
              <a:t>Wi-Fi</a:t>
            </a:r>
            <a:r>
              <a:rPr lang="zh-CN" altLang="en-US" sz="2400" b="1" dirty="0" smtClean="0">
                <a:solidFill>
                  <a:srgbClr val="7030A0"/>
                </a:solidFill>
              </a:rPr>
              <a:t>） </a:t>
            </a: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37</a:t>
            </a:fld>
            <a:endParaRPr lang="en-US" altLang="zh-CN"/>
          </a:p>
        </p:txBody>
      </p:sp>
      <p:sp>
        <p:nvSpPr>
          <p:cNvPr id="15" name="矩形 14"/>
          <p:cNvSpPr/>
          <p:nvPr/>
        </p:nvSpPr>
        <p:spPr>
          <a:xfrm>
            <a:off x="533400" y="1494472"/>
            <a:ext cx="5943600" cy="1107996"/>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Wi-Fi</a:t>
            </a:r>
            <a:r>
              <a:rPr lang="zh-CN" altLang="en-US" sz="2200" dirty="0" smtClean="0">
                <a:solidFill>
                  <a:schemeClr val="tx1"/>
                </a:solidFill>
                <a:latin typeface="+mn-lt"/>
                <a:ea typeface="黑体" panose="02010609060101010101" pitchFamily="49" charset="-122"/>
              </a:rPr>
              <a:t>是一种可以将个人电脑、手持设备（如</a:t>
            </a:r>
            <a:r>
              <a:rPr lang="en-US" altLang="zh-CN" sz="2200" dirty="0" smtClean="0">
                <a:solidFill>
                  <a:schemeClr val="tx1"/>
                </a:solidFill>
                <a:latin typeface="+mn-lt"/>
                <a:ea typeface="黑体" panose="02010609060101010101" pitchFamily="49" charset="-122"/>
              </a:rPr>
              <a:t>pad</a:t>
            </a:r>
            <a:r>
              <a:rPr lang="zh-CN" altLang="en-US" sz="2200" dirty="0" smtClean="0">
                <a:solidFill>
                  <a:schemeClr val="tx1"/>
                </a:solidFill>
                <a:latin typeface="+mn-lt"/>
                <a:ea typeface="黑体" panose="02010609060101010101" pitchFamily="49" charset="-122"/>
              </a:rPr>
              <a:t>、手机）等终端以无线方式互相连接的技术，实际上是以高频电磁波来互联。</a:t>
            </a:r>
          </a:p>
        </p:txBody>
      </p:sp>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2052" name="Picture 4" descr="http://b.hiphotos.baidu.com/baike/w%3D268/sign=d8ec9f61bb0e7bec23da04e7172fb9fa/ca1349540923dd54b7a32c06d209b3de9d824888.jpg"/>
          <p:cNvPicPr>
            <a:picLocks noChangeAspect="1" noChangeArrowheads="1"/>
          </p:cNvPicPr>
          <p:nvPr/>
        </p:nvPicPr>
        <p:blipFill>
          <a:blip r:embed="rId2"/>
          <a:srcRect/>
          <a:stretch>
            <a:fillRect/>
          </a:stretch>
        </p:blipFill>
        <p:spPr bwMode="auto">
          <a:xfrm>
            <a:off x="6477000" y="1143000"/>
            <a:ext cx="2552700" cy="1638300"/>
          </a:xfrm>
          <a:prstGeom prst="rect">
            <a:avLst/>
          </a:prstGeom>
          <a:noFill/>
        </p:spPr>
      </p:pic>
      <p:pic>
        <p:nvPicPr>
          <p:cNvPr id="2054" name="Picture 6" descr="http://f.hiphotos.baidu.com/baike/c0%3Dbaike80%2C5%2C5%2C80%2C26/sign=5a933d638226cffc7d27b7e0d86821f5/64380cd7912397dd4c92d3fe5982b2b7d1a28765.jpg"/>
          <p:cNvPicPr>
            <a:picLocks noChangeAspect="1" noChangeArrowheads="1"/>
          </p:cNvPicPr>
          <p:nvPr/>
        </p:nvPicPr>
        <p:blipFill>
          <a:blip r:embed="rId3"/>
          <a:srcRect/>
          <a:stretch>
            <a:fillRect/>
          </a:stretch>
        </p:blipFill>
        <p:spPr bwMode="auto">
          <a:xfrm>
            <a:off x="838200" y="2590800"/>
            <a:ext cx="4419600" cy="3977640"/>
          </a:xfrm>
          <a:prstGeom prst="rect">
            <a:avLst/>
          </a:prstGeom>
          <a:noFill/>
        </p:spPr>
      </p:pic>
      <p:pic>
        <p:nvPicPr>
          <p:cNvPr id="2056" name="Picture 8" descr="http://img.blog.csdn.net/20140828205240346?watermark/2/text/aHR0cDovL2Jsb2cuY3Nkbi5uZXQvUmlnaHRoZWs=/font/5a6L5L2T/fontsize/400/fill/I0JBQkFCMA==/dissolve/70/gravity/SouthEast"/>
          <p:cNvPicPr>
            <a:picLocks noChangeAspect="1" noChangeArrowheads="1"/>
          </p:cNvPicPr>
          <p:nvPr/>
        </p:nvPicPr>
        <p:blipFill>
          <a:blip r:embed="rId4"/>
          <a:srcRect/>
          <a:stretch>
            <a:fillRect/>
          </a:stretch>
        </p:blipFill>
        <p:spPr bwMode="auto">
          <a:xfrm>
            <a:off x="5334000" y="3505200"/>
            <a:ext cx="3657600" cy="226955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可见光无线通信（</a:t>
            </a:r>
            <a:r>
              <a:rPr lang="en-US" altLang="zh-CN" sz="2400" b="1" dirty="0" smtClean="0">
                <a:solidFill>
                  <a:srgbClr val="7030A0"/>
                </a:solidFill>
              </a:rPr>
              <a:t>Li-</a:t>
            </a:r>
            <a:r>
              <a:rPr lang="en-US" altLang="zh-CN" sz="2400" b="1" dirty="0" err="1" smtClean="0">
                <a:solidFill>
                  <a:srgbClr val="7030A0"/>
                </a:solidFill>
              </a:rPr>
              <a:t>Fi</a:t>
            </a:r>
            <a:r>
              <a:rPr lang="zh-CN" altLang="en-US" sz="2400" b="1" dirty="0" smtClean="0">
                <a:solidFill>
                  <a:srgbClr val="7030A0"/>
                </a:solidFill>
              </a:rPr>
              <a:t>） </a:t>
            </a: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38</a:t>
            </a:fld>
            <a:endParaRPr lang="en-US" altLang="zh-CN"/>
          </a:p>
        </p:txBody>
      </p:sp>
      <p:sp>
        <p:nvSpPr>
          <p:cNvPr id="15" name="矩形 14"/>
          <p:cNvSpPr/>
          <p:nvPr/>
        </p:nvSpPr>
        <p:spPr>
          <a:xfrm>
            <a:off x="533400" y="1494472"/>
            <a:ext cx="6096000" cy="260994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可见光无线通信又称“光保真技术”（简称</a:t>
            </a:r>
            <a:r>
              <a:rPr lang="en-US" altLang="zh-CN" sz="2200" dirty="0" err="1" smtClean="0">
                <a:solidFill>
                  <a:schemeClr val="tx1"/>
                </a:solidFill>
                <a:latin typeface="+mn-lt"/>
                <a:ea typeface="黑体" panose="02010609060101010101" pitchFamily="49" charset="-122"/>
              </a:rPr>
              <a:t>LiFi</a:t>
            </a:r>
            <a:r>
              <a:rPr lang="zh-CN" altLang="en-US" sz="2200" dirty="0" smtClean="0">
                <a:solidFill>
                  <a:schemeClr val="tx1"/>
                </a:solidFill>
                <a:latin typeface="+mn-lt"/>
                <a:ea typeface="黑体" panose="02010609060101010101" pitchFamily="49" charset="-122"/>
              </a:rPr>
              <a:t>），是一种利用可见光波谱</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如灯泡发出的光</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进行数据传输的全新无线传输技术，由德国物理学家</a:t>
            </a:r>
            <a:r>
              <a:rPr lang="en-US" altLang="zh-CN" sz="2200" dirty="0" smtClean="0">
                <a:solidFill>
                  <a:schemeClr val="tx1"/>
                </a:solidFill>
                <a:latin typeface="+mn-lt"/>
                <a:ea typeface="黑体" panose="02010609060101010101" pitchFamily="49" charset="-122"/>
              </a:rPr>
              <a:t>Hass</a:t>
            </a:r>
            <a:r>
              <a:rPr lang="zh-CN" altLang="en-US" sz="2200" dirty="0" smtClean="0">
                <a:solidFill>
                  <a:schemeClr val="tx1"/>
                </a:solidFill>
                <a:latin typeface="+mn-lt"/>
                <a:ea typeface="黑体" panose="02010609060101010101" pitchFamily="49" charset="-122"/>
              </a:rPr>
              <a:t>教授发明。</a:t>
            </a:r>
            <a:endParaRPr lang="en-US" altLang="zh-CN" sz="22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dirty="0" err="1" smtClean="0">
                <a:solidFill>
                  <a:schemeClr val="tx1"/>
                </a:solidFill>
                <a:latin typeface="+mn-lt"/>
                <a:ea typeface="黑体" panose="02010609060101010101" pitchFamily="49" charset="-122"/>
              </a:rPr>
              <a:t>LiFi</a:t>
            </a:r>
            <a:r>
              <a:rPr lang="zh-CN" altLang="en-US" dirty="0" smtClean="0">
                <a:solidFill>
                  <a:schemeClr val="tx1"/>
                </a:solidFill>
                <a:latin typeface="+mn-lt"/>
                <a:ea typeface="黑体" panose="02010609060101010101" pitchFamily="49" charset="-122"/>
              </a:rPr>
              <a:t>是利用快速的光脉冲无线传输信息，根据不同速率在光中编码信息，例如</a:t>
            </a:r>
            <a:r>
              <a:rPr lang="en-US" altLang="zh-CN" dirty="0" smtClean="0">
                <a:solidFill>
                  <a:schemeClr val="tx1"/>
                </a:solidFill>
                <a:latin typeface="+mn-lt"/>
                <a:ea typeface="黑体" panose="02010609060101010101" pitchFamily="49" charset="-122"/>
              </a:rPr>
              <a:t>LED</a:t>
            </a:r>
            <a:r>
              <a:rPr lang="zh-CN" altLang="en-US" dirty="0" smtClean="0">
                <a:solidFill>
                  <a:schemeClr val="tx1"/>
                </a:solidFill>
                <a:latin typeface="+mn-lt"/>
                <a:ea typeface="黑体" panose="02010609060101010101" pitchFamily="49" charset="-122"/>
              </a:rPr>
              <a:t>开表示</a:t>
            </a:r>
            <a:r>
              <a:rPr lang="en-US" altLang="zh-CN" dirty="0" smtClean="0">
                <a:solidFill>
                  <a:schemeClr val="tx1"/>
                </a:solidFill>
                <a:latin typeface="+mn-lt"/>
                <a:ea typeface="黑体" panose="02010609060101010101" pitchFamily="49" charset="-122"/>
              </a:rPr>
              <a:t>1</a:t>
            </a:r>
            <a:r>
              <a:rPr lang="zh-CN" altLang="en-US" dirty="0" smtClean="0">
                <a:solidFill>
                  <a:schemeClr val="tx1"/>
                </a:solidFill>
                <a:latin typeface="+mn-lt"/>
                <a:ea typeface="黑体" panose="02010609060101010101" pitchFamily="49" charset="-122"/>
              </a:rPr>
              <a:t>，关表示</a:t>
            </a:r>
            <a:r>
              <a:rPr lang="en-US" altLang="zh-CN" dirty="0" smtClean="0">
                <a:solidFill>
                  <a:schemeClr val="tx1"/>
                </a:solidFill>
                <a:latin typeface="+mn-lt"/>
                <a:ea typeface="黑体" panose="02010609060101010101" pitchFamily="49" charset="-122"/>
              </a:rPr>
              <a:t>0</a:t>
            </a:r>
            <a:r>
              <a:rPr lang="zh-CN" altLang="en-US" dirty="0" smtClean="0">
                <a:solidFill>
                  <a:schemeClr val="tx1"/>
                </a:solidFill>
                <a:latin typeface="+mn-lt"/>
                <a:ea typeface="黑体" panose="02010609060101010101" pitchFamily="49" charset="-122"/>
              </a:rPr>
              <a:t>，通过快速开关就能传输信息。</a:t>
            </a:r>
            <a:r>
              <a:rPr lang="zh-CN" altLang="en-US" dirty="0" smtClean="0">
                <a:ea typeface="黑体" panose="02010609060101010101" pitchFamily="49" charset="-122"/>
              </a:rPr>
              <a:t>由于</a:t>
            </a:r>
            <a:r>
              <a:rPr lang="en-US" altLang="zh-CN" dirty="0" smtClean="0">
                <a:ea typeface="黑体" panose="02010609060101010101" pitchFamily="49" charset="-122"/>
              </a:rPr>
              <a:t>LED</a:t>
            </a:r>
            <a:r>
              <a:rPr lang="zh-CN" altLang="en-US" dirty="0" smtClean="0">
                <a:ea typeface="黑体" panose="02010609060101010101" pitchFamily="49" charset="-122"/>
              </a:rPr>
              <a:t>的发光强度，人眼不会注意到光的快速变化。理论上可以比</a:t>
            </a:r>
            <a:r>
              <a:rPr lang="en-US" altLang="zh-CN" dirty="0" err="1" smtClean="0">
                <a:ea typeface="黑体" panose="02010609060101010101" pitchFamily="49" charset="-122"/>
              </a:rPr>
              <a:t>WiFi</a:t>
            </a:r>
            <a:r>
              <a:rPr lang="zh-CN" altLang="en-US" dirty="0" smtClean="0">
                <a:ea typeface="黑体" panose="02010609060101010101" pitchFamily="49" charset="-122"/>
              </a:rPr>
              <a:t>快上百倍。</a:t>
            </a:r>
            <a:endParaRPr lang="zh-CN" altLang="en-US" dirty="0" smtClean="0">
              <a:solidFill>
                <a:schemeClr val="tx1"/>
              </a:solidFill>
              <a:latin typeface="+mn-lt"/>
              <a:ea typeface="黑体" panose="02010609060101010101" pitchFamily="49" charset="-122"/>
            </a:endParaRPr>
          </a:p>
        </p:txBody>
      </p:sp>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54274" name="Picture 2" descr="http://www.smarthey.com/ueditor/php/upload/image/20160120/1453262056271131.jpg"/>
          <p:cNvPicPr>
            <a:picLocks noChangeAspect="1" noChangeArrowheads="1"/>
          </p:cNvPicPr>
          <p:nvPr/>
        </p:nvPicPr>
        <p:blipFill>
          <a:blip r:embed="rId2" cstate="print"/>
          <a:srcRect/>
          <a:stretch>
            <a:fillRect/>
          </a:stretch>
        </p:blipFill>
        <p:spPr bwMode="auto">
          <a:xfrm>
            <a:off x="6629400" y="1066800"/>
            <a:ext cx="2422664" cy="1485901"/>
          </a:xfrm>
          <a:prstGeom prst="rect">
            <a:avLst/>
          </a:prstGeom>
          <a:noFill/>
        </p:spPr>
      </p:pic>
      <p:pic>
        <p:nvPicPr>
          <p:cNvPr id="54276" name="Picture 4" descr="http://www.sciencealert.com/images/nov-15/lifi_environment.jpg"/>
          <p:cNvPicPr>
            <a:picLocks noChangeAspect="1" noChangeArrowheads="1"/>
          </p:cNvPicPr>
          <p:nvPr/>
        </p:nvPicPr>
        <p:blipFill>
          <a:blip r:embed="rId3"/>
          <a:srcRect/>
          <a:stretch>
            <a:fillRect/>
          </a:stretch>
        </p:blipFill>
        <p:spPr bwMode="auto">
          <a:xfrm>
            <a:off x="6248400" y="4648200"/>
            <a:ext cx="2895600" cy="1989114"/>
          </a:xfrm>
          <a:prstGeom prst="rect">
            <a:avLst/>
          </a:prstGeom>
          <a:noFill/>
        </p:spPr>
      </p:pic>
      <p:sp>
        <p:nvSpPr>
          <p:cNvPr id="54278" name="AutoShape 6" descr="“LiFI”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54280" name="Picture 8" descr="http://lighttalk.via-verlag.com/wp-content/uploads/2014/09/li-fi-usage.png"/>
          <p:cNvPicPr>
            <a:picLocks noChangeAspect="1" noChangeArrowheads="1"/>
          </p:cNvPicPr>
          <p:nvPr/>
        </p:nvPicPr>
        <p:blipFill>
          <a:blip r:embed="rId4" cstate="print"/>
          <a:srcRect/>
          <a:stretch>
            <a:fillRect/>
          </a:stretch>
        </p:blipFill>
        <p:spPr bwMode="auto">
          <a:xfrm>
            <a:off x="990600" y="4267200"/>
            <a:ext cx="4876800" cy="2526761"/>
          </a:xfrm>
          <a:prstGeom prst="rect">
            <a:avLst/>
          </a:prstGeom>
          <a:noFill/>
        </p:spPr>
      </p:pic>
      <p:pic>
        <p:nvPicPr>
          <p:cNvPr id="54282" name="Picture 10" descr="http://ww.daliulian.net/imgs/image/50/5086971.jpg"/>
          <p:cNvPicPr>
            <a:picLocks noChangeAspect="1" noChangeArrowheads="1"/>
          </p:cNvPicPr>
          <p:nvPr/>
        </p:nvPicPr>
        <p:blipFill>
          <a:blip r:embed="rId5" cstate="print"/>
          <a:srcRect/>
          <a:stretch>
            <a:fillRect/>
          </a:stretch>
        </p:blipFill>
        <p:spPr bwMode="auto">
          <a:xfrm>
            <a:off x="6423660" y="2743200"/>
            <a:ext cx="2720340" cy="1600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47" name="Text Box 15"/>
          <p:cNvSpPr txBox="1">
            <a:spLocks noChangeArrowheads="1"/>
          </p:cNvSpPr>
          <p:nvPr/>
        </p:nvSpPr>
        <p:spPr bwMode="auto">
          <a:xfrm>
            <a:off x="1428750" y="357188"/>
            <a:ext cx="6305550" cy="523875"/>
          </a:xfrm>
          <a:prstGeom prst="rect">
            <a:avLst/>
          </a:prstGeom>
          <a:gradFill rotWithShape="0">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a:spAutoFit/>
          </a:bodyPr>
          <a:lstStyle/>
          <a:p>
            <a:pPr>
              <a:defRPr/>
            </a:pPr>
            <a:r>
              <a:rPr kumimoji="1" lang="zh-CN" altLang="en-US" sz="2800" dirty="0">
                <a:solidFill>
                  <a:schemeClr val="bg1"/>
                </a:solidFill>
                <a:latin typeface="隶书" pitchFamily="49" charset="-122"/>
                <a:ea typeface="隶书" pitchFamily="49" charset="-122"/>
              </a:rPr>
              <a:t>短波通信、卫星通信、微波散射通信</a:t>
            </a:r>
          </a:p>
        </p:txBody>
      </p:sp>
      <p:sp>
        <p:nvSpPr>
          <p:cNvPr id="197649" name="Rectangle 17"/>
          <p:cNvSpPr>
            <a:spLocks noChangeArrowheads="1"/>
          </p:cNvSpPr>
          <p:nvPr/>
        </p:nvSpPr>
        <p:spPr bwMode="auto">
          <a:xfrm>
            <a:off x="914400" y="1066800"/>
            <a:ext cx="729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a:solidFill>
                  <a:srgbClr val="060000"/>
                </a:solidFill>
                <a:latin typeface="黑体" pitchFamily="49" charset="-122"/>
                <a:ea typeface="黑体" pitchFamily="49" charset="-122"/>
              </a:rPr>
              <a:t>微波是指波长在１毫米至１米范围内的非电离辐射高频电磁波。</a:t>
            </a:r>
          </a:p>
        </p:txBody>
      </p:sp>
      <p:sp>
        <p:nvSpPr>
          <p:cNvPr id="197651" name="Rectangle 19"/>
          <p:cNvSpPr>
            <a:spLocks noChangeArrowheads="1"/>
          </p:cNvSpPr>
          <p:nvPr/>
        </p:nvSpPr>
        <p:spPr bwMode="auto">
          <a:xfrm>
            <a:off x="838200" y="4038600"/>
            <a:ext cx="7315200" cy="646331"/>
          </a:xfrm>
          <a:prstGeom prst="rect">
            <a:avLst/>
          </a:prstGeom>
          <a:solidFill>
            <a:srgbClr val="CCFFFF"/>
          </a:solidFill>
          <a:ln w="28575">
            <a:solidFill>
              <a:schemeClr val="accent1"/>
            </a:solidFill>
            <a:miter lim="800000"/>
            <a:headEnd/>
            <a:tailEnd/>
          </a:ln>
        </p:spPr>
        <p:txBody>
          <a:bodyPr>
            <a:spAutoFit/>
          </a:bodyPr>
          <a:lstStyle/>
          <a:p>
            <a:pPr eaLnBrk="0" hangingPunct="0"/>
            <a:r>
              <a:rPr lang="zh-CN" altLang="en-US" dirty="0">
                <a:solidFill>
                  <a:srgbClr val="000000"/>
                </a:solidFill>
                <a:latin typeface="黑体" panose="02010609060101010101" pitchFamily="49" charset="-122"/>
                <a:ea typeface="黑体" pitchFamily="49" charset="-122"/>
              </a:rPr>
              <a:t>微波频率很高已超过临界频率，因此微波遇到电离层，</a:t>
            </a:r>
          </a:p>
          <a:p>
            <a:pPr eaLnBrk="0" hangingPunct="0"/>
            <a:r>
              <a:rPr lang="zh-CN" altLang="en-US" dirty="0">
                <a:solidFill>
                  <a:srgbClr val="000000"/>
                </a:solidFill>
                <a:latin typeface="黑体" panose="02010609060101010101" pitchFamily="49" charset="-122"/>
                <a:ea typeface="黑体" pitchFamily="49" charset="-122"/>
              </a:rPr>
              <a:t>将全部穿过电离层进入太空不再返回地面。</a:t>
            </a:r>
          </a:p>
        </p:txBody>
      </p:sp>
      <p:sp>
        <p:nvSpPr>
          <p:cNvPr id="197668" name="Rectangle 36"/>
          <p:cNvSpPr>
            <a:spLocks noChangeArrowheads="1"/>
          </p:cNvSpPr>
          <p:nvPr/>
        </p:nvSpPr>
        <p:spPr bwMode="auto">
          <a:xfrm>
            <a:off x="457200" y="3505200"/>
            <a:ext cx="2759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000000"/>
                </a:solidFill>
                <a:latin typeface="楷体_GB2312" pitchFamily="49" charset="-122"/>
                <a:ea typeface="楷体_GB2312" pitchFamily="49" charset="-122"/>
              </a:rPr>
              <a:t>全透射</a:t>
            </a:r>
            <a:r>
              <a:rPr lang="zh-CN" altLang="en-US" b="1" dirty="0">
                <a:solidFill>
                  <a:srgbClr val="000000"/>
                </a:solidFill>
                <a:latin typeface="Times New Roman" pitchFamily="18" charset="0"/>
                <a:ea typeface="楷体_GB2312" pitchFamily="49" charset="-122"/>
              </a:rPr>
              <a:t>——</a:t>
            </a:r>
            <a:r>
              <a:rPr lang="zh-CN" altLang="en-US" b="1" dirty="0">
                <a:solidFill>
                  <a:srgbClr val="000000"/>
                </a:solidFill>
                <a:latin typeface="楷体_GB2312" pitchFamily="49" charset="-122"/>
                <a:ea typeface="楷体_GB2312" pitchFamily="49" charset="-122"/>
              </a:rPr>
              <a:t>电磁波频率</a:t>
            </a:r>
            <a:r>
              <a:rPr lang="zh-CN" altLang="en-US"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华文中宋" pitchFamily="2" charset="-122"/>
                <a:ea typeface="华文中宋" pitchFamily="2" charset="-122"/>
              </a:rPr>
              <a:t>&gt;</a:t>
            </a:r>
          </a:p>
        </p:txBody>
      </p:sp>
      <p:sp>
        <p:nvSpPr>
          <p:cNvPr id="197669" name="Rectangle 37"/>
          <p:cNvSpPr>
            <a:spLocks noChangeArrowheads="1"/>
          </p:cNvSpPr>
          <p:nvPr/>
        </p:nvSpPr>
        <p:spPr bwMode="auto">
          <a:xfrm>
            <a:off x="3346450" y="3505200"/>
            <a:ext cx="2228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rgbClr val="000000"/>
                </a:solidFill>
                <a:latin typeface="楷体_GB2312" pitchFamily="49" charset="-122"/>
                <a:ea typeface="楷体_GB2312" pitchFamily="49" charset="-122"/>
              </a:rPr>
              <a:t>电离层的</a:t>
            </a:r>
            <a:r>
              <a:rPr lang="zh-CN" altLang="en-US" b="1">
                <a:solidFill>
                  <a:srgbClr val="FF0066"/>
                </a:solidFill>
                <a:latin typeface="楷体_GB2312" pitchFamily="49" charset="-122"/>
                <a:ea typeface="楷体_GB2312" pitchFamily="49" charset="-122"/>
              </a:rPr>
              <a:t>临界</a:t>
            </a:r>
            <a:r>
              <a:rPr lang="zh-CN" altLang="en-US" b="1">
                <a:solidFill>
                  <a:srgbClr val="000000"/>
                </a:solidFill>
                <a:latin typeface="楷体_GB2312" pitchFamily="49" charset="-122"/>
                <a:ea typeface="楷体_GB2312" pitchFamily="49" charset="-122"/>
              </a:rPr>
              <a:t>频率</a:t>
            </a:r>
          </a:p>
        </p:txBody>
      </p:sp>
      <p:sp>
        <p:nvSpPr>
          <p:cNvPr id="197670" name="Rectangle 38"/>
          <p:cNvSpPr>
            <a:spLocks noChangeArrowheads="1"/>
          </p:cNvSpPr>
          <p:nvPr/>
        </p:nvSpPr>
        <p:spPr bwMode="auto">
          <a:xfrm>
            <a:off x="5486400" y="3505200"/>
            <a:ext cx="2714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a:solidFill>
                  <a:srgbClr val="000000"/>
                </a:solidFill>
                <a:latin typeface="华文中宋" pitchFamily="2" charset="-122"/>
                <a:ea typeface="华文中宋" pitchFamily="2" charset="-122"/>
              </a:rPr>
              <a:t>&gt; </a:t>
            </a:r>
            <a:r>
              <a:rPr lang="zh-CN" altLang="en-US" b="1">
                <a:solidFill>
                  <a:srgbClr val="000000"/>
                </a:solidFill>
                <a:latin typeface="楷体_GB2312" pitchFamily="49" charset="-122"/>
                <a:ea typeface="楷体_GB2312" pitchFamily="49" charset="-122"/>
              </a:rPr>
              <a:t>电磁波频率</a:t>
            </a:r>
            <a:r>
              <a:rPr lang="zh-CN" altLang="en-US" b="1">
                <a:solidFill>
                  <a:srgbClr val="000000"/>
                </a:solidFill>
                <a:latin typeface="Times New Roman" pitchFamily="18" charset="0"/>
                <a:ea typeface="楷体_GB2312" pitchFamily="49" charset="-122"/>
              </a:rPr>
              <a:t>——</a:t>
            </a:r>
            <a:r>
              <a:rPr lang="zh-CN" altLang="en-US" b="1">
                <a:solidFill>
                  <a:srgbClr val="000000"/>
                </a:solidFill>
                <a:latin typeface="楷体_GB2312" pitchFamily="49" charset="-122"/>
                <a:ea typeface="楷体_GB2312" pitchFamily="49" charset="-122"/>
              </a:rPr>
              <a:t>反射</a:t>
            </a:r>
          </a:p>
        </p:txBody>
      </p:sp>
      <p:sp>
        <p:nvSpPr>
          <p:cNvPr id="197671" name="Rectangle 39"/>
          <p:cNvSpPr>
            <a:spLocks noChangeArrowheads="1"/>
          </p:cNvSpPr>
          <p:nvPr/>
        </p:nvSpPr>
        <p:spPr bwMode="auto">
          <a:xfrm>
            <a:off x="838200" y="5715000"/>
            <a:ext cx="7315200" cy="687881"/>
          </a:xfrm>
          <a:prstGeom prst="rect">
            <a:avLst/>
          </a:prstGeom>
          <a:solidFill>
            <a:srgbClr val="FFFFCC"/>
          </a:solidFill>
          <a:ln w="28575">
            <a:solidFill>
              <a:srgbClr val="EC8C00"/>
            </a:solidFill>
            <a:miter lim="800000"/>
            <a:headEnd/>
            <a:tailEnd/>
          </a:ln>
        </p:spPr>
        <p:txBody>
          <a:bodyPr>
            <a:spAutoFit/>
          </a:bodyPr>
          <a:lstStyle/>
          <a:p>
            <a:pPr eaLnBrk="0" hangingPunct="0">
              <a:spcBef>
                <a:spcPct val="15000"/>
              </a:spcBef>
            </a:pPr>
            <a:r>
              <a:rPr lang="zh-CN" altLang="en-US" dirty="0">
                <a:solidFill>
                  <a:srgbClr val="000000"/>
                </a:solidFill>
                <a:latin typeface="黑体" panose="02010609060101010101" pitchFamily="49" charset="-122"/>
                <a:ea typeface="黑体" pitchFamily="49" charset="-122"/>
              </a:rPr>
              <a:t>微波频率较高，通过不均匀对流层产生散射现象，</a:t>
            </a:r>
          </a:p>
          <a:p>
            <a:pPr eaLnBrk="0" hangingPunct="0">
              <a:spcBef>
                <a:spcPct val="15000"/>
              </a:spcBef>
            </a:pPr>
            <a:r>
              <a:rPr lang="zh-CN" altLang="en-US" dirty="0">
                <a:solidFill>
                  <a:srgbClr val="000000"/>
                </a:solidFill>
                <a:latin typeface="黑体" panose="02010609060101010101" pitchFamily="49" charset="-122"/>
                <a:ea typeface="黑体" pitchFamily="49" charset="-122"/>
              </a:rPr>
              <a:t>因此可以进行超视距的微波散射通信，如右上图所示。</a:t>
            </a:r>
          </a:p>
        </p:txBody>
      </p:sp>
      <p:sp>
        <p:nvSpPr>
          <p:cNvPr id="197672" name="Rectangle 40"/>
          <p:cNvSpPr>
            <a:spLocks noChangeArrowheads="1"/>
          </p:cNvSpPr>
          <p:nvPr/>
        </p:nvSpPr>
        <p:spPr bwMode="auto">
          <a:xfrm>
            <a:off x="838200" y="4876800"/>
            <a:ext cx="7315200" cy="646331"/>
          </a:xfrm>
          <a:prstGeom prst="rect">
            <a:avLst/>
          </a:prstGeom>
          <a:solidFill>
            <a:srgbClr val="FFE1E1"/>
          </a:solidFill>
          <a:ln w="28575">
            <a:solidFill>
              <a:srgbClr val="FF0066"/>
            </a:solidFill>
            <a:miter lim="800000"/>
            <a:headEnd/>
            <a:tailEnd/>
          </a:ln>
        </p:spPr>
        <p:txBody>
          <a:bodyPr>
            <a:spAutoFit/>
          </a:bodyPr>
          <a:lstStyle/>
          <a:p>
            <a:r>
              <a:rPr lang="zh-CN" altLang="en-US" dirty="0">
                <a:solidFill>
                  <a:srgbClr val="060000"/>
                </a:solidFill>
                <a:latin typeface="黑体" panose="02010609060101010101" pitchFamily="49" charset="-122"/>
                <a:ea typeface="黑体" pitchFamily="49" charset="-122"/>
              </a:rPr>
              <a:t>移动通信，正是利用了这一特点，避开了电离层的干扰，</a:t>
            </a:r>
          </a:p>
          <a:p>
            <a:r>
              <a:rPr lang="zh-CN" altLang="en-US" dirty="0">
                <a:solidFill>
                  <a:srgbClr val="060000"/>
                </a:solidFill>
                <a:latin typeface="黑体" panose="02010609060101010101" pitchFamily="49" charset="-122"/>
                <a:ea typeface="黑体" pitchFamily="49" charset="-122"/>
              </a:rPr>
              <a:t>在用户和基站间可建立</a:t>
            </a:r>
            <a:r>
              <a:rPr lang="zh-CN" altLang="en-US" dirty="0">
                <a:solidFill>
                  <a:srgbClr val="FF0000"/>
                </a:solidFill>
                <a:latin typeface="黑体" panose="02010609060101010101" pitchFamily="49" charset="-122"/>
                <a:ea typeface="黑体" pitchFamily="49" charset="-122"/>
              </a:rPr>
              <a:t>视距和非视距</a:t>
            </a:r>
            <a:r>
              <a:rPr lang="zh-CN" altLang="en-US" sz="1400" dirty="0">
                <a:solidFill>
                  <a:srgbClr val="FF0000"/>
                </a:solidFill>
                <a:latin typeface="黑体" panose="02010609060101010101" pitchFamily="49" charset="-122"/>
                <a:ea typeface="黑体" pitchFamily="49" charset="-122"/>
              </a:rPr>
              <a:t>（经物体反射）</a:t>
            </a:r>
            <a:r>
              <a:rPr lang="zh-CN" altLang="en-US" dirty="0">
                <a:solidFill>
                  <a:srgbClr val="060000"/>
                </a:solidFill>
                <a:latin typeface="黑体" panose="02010609060101010101" pitchFamily="49" charset="-122"/>
                <a:ea typeface="黑体" pitchFamily="49" charset="-122"/>
              </a:rPr>
              <a:t>的通信联系。</a:t>
            </a:r>
          </a:p>
        </p:txBody>
      </p:sp>
      <p:pic>
        <p:nvPicPr>
          <p:cNvPr id="20493"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428750"/>
            <a:ext cx="581025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23"/>
          <p:cNvGrpSpPr>
            <a:grpSpLocks/>
          </p:cNvGrpSpPr>
          <p:nvPr/>
        </p:nvGrpSpPr>
        <p:grpSpPr bwMode="auto">
          <a:xfrm>
            <a:off x="1000125" y="1500188"/>
            <a:ext cx="1571625" cy="785812"/>
            <a:chOff x="1000100" y="1500174"/>
            <a:chExt cx="1571629" cy="785805"/>
          </a:xfrm>
        </p:grpSpPr>
        <p:sp>
          <p:nvSpPr>
            <p:cNvPr id="9232" name="Rectangle 25"/>
            <p:cNvSpPr>
              <a:spLocks noChangeArrowheads="1"/>
            </p:cNvSpPr>
            <p:nvPr/>
          </p:nvSpPr>
          <p:spPr bwMode="auto">
            <a:xfrm>
              <a:off x="1000100" y="1500174"/>
              <a:ext cx="569063" cy="78580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rgbClr val="000000"/>
                  </a:solidFill>
                  <a:latin typeface="楷体_GB2312" pitchFamily="49" charset="-122"/>
                  <a:ea typeface="楷体_GB2312" pitchFamily="49" charset="-122"/>
                </a:rPr>
                <a:t>短波</a:t>
              </a:r>
              <a:endParaRPr lang="en-US" altLang="zh-CN">
                <a:solidFill>
                  <a:srgbClr val="000000"/>
                </a:solidFill>
                <a:latin typeface="楷体_GB2312" pitchFamily="49" charset="-122"/>
                <a:ea typeface="楷体_GB2312" pitchFamily="49" charset="-122"/>
              </a:endParaRPr>
            </a:p>
            <a:p>
              <a:r>
                <a:rPr lang="zh-CN" altLang="en-US">
                  <a:solidFill>
                    <a:srgbClr val="000000"/>
                  </a:solidFill>
                  <a:latin typeface="楷体_GB2312" pitchFamily="49" charset="-122"/>
                  <a:ea typeface="楷体_GB2312" pitchFamily="49" charset="-122"/>
                </a:rPr>
                <a:t>通信</a:t>
              </a:r>
            </a:p>
          </p:txBody>
        </p:sp>
        <p:cxnSp>
          <p:nvCxnSpPr>
            <p:cNvPr id="27" name="直接箭头连接符 26"/>
            <p:cNvCxnSpPr/>
            <p:nvPr/>
          </p:nvCxnSpPr>
          <p:spPr>
            <a:xfrm>
              <a:off x="1571601" y="1714484"/>
              <a:ext cx="1000128" cy="142874"/>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4071938" y="2214563"/>
            <a:ext cx="1000125" cy="338137"/>
          </a:xfrm>
          <a:prstGeom prst="rect">
            <a:avLst/>
          </a:prstGeom>
          <a:solidFill>
            <a:schemeClr val="tx2">
              <a:lumMod val="40000"/>
              <a:lumOff val="60000"/>
            </a:schemeClr>
          </a:solidFill>
        </p:spPr>
        <p:txBody>
          <a:bodyPr>
            <a:spAutoFit/>
          </a:bodyPr>
          <a:lstStyle/>
          <a:p>
            <a:pPr>
              <a:defRPr/>
            </a:pPr>
            <a:r>
              <a:rPr lang="zh-CN" altLang="en-US" sz="1600" dirty="0">
                <a:latin typeface="Arial" charset="0"/>
                <a:ea typeface="黑体" panose="02010609060101010101" pitchFamily="49" charset="-122"/>
              </a:rPr>
              <a:t>卫星通信</a:t>
            </a:r>
          </a:p>
        </p:txBody>
      </p:sp>
      <p:grpSp>
        <p:nvGrpSpPr>
          <p:cNvPr id="3" name="组合 28"/>
          <p:cNvGrpSpPr>
            <a:grpSpLocks/>
          </p:cNvGrpSpPr>
          <p:nvPr/>
        </p:nvGrpSpPr>
        <p:grpSpPr bwMode="auto">
          <a:xfrm>
            <a:off x="6715125" y="1571625"/>
            <a:ext cx="1700213" cy="646113"/>
            <a:chOff x="6715140" y="1571612"/>
            <a:chExt cx="1700050" cy="646113"/>
          </a:xfrm>
        </p:grpSpPr>
        <p:sp>
          <p:nvSpPr>
            <p:cNvPr id="9230" name="Rectangle 29"/>
            <p:cNvSpPr>
              <a:spLocks noChangeArrowheads="1"/>
            </p:cNvSpPr>
            <p:nvPr/>
          </p:nvSpPr>
          <p:spPr bwMode="auto">
            <a:xfrm>
              <a:off x="7358082" y="1571612"/>
              <a:ext cx="1057108" cy="6461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a:solidFill>
                    <a:srgbClr val="000000"/>
                  </a:solidFill>
                  <a:latin typeface="楷体_GB2312" pitchFamily="49" charset="-122"/>
                  <a:ea typeface="楷体_GB2312" pitchFamily="49" charset="-122"/>
                </a:rPr>
                <a:t>微波散射</a:t>
              </a:r>
              <a:endParaRPr lang="en-US" altLang="zh-CN" sz="1800">
                <a:solidFill>
                  <a:srgbClr val="000000"/>
                </a:solidFill>
                <a:latin typeface="楷体_GB2312" pitchFamily="49" charset="-122"/>
                <a:ea typeface="楷体_GB2312" pitchFamily="49" charset="-122"/>
              </a:endParaRPr>
            </a:p>
            <a:p>
              <a:r>
                <a:rPr lang="zh-CN" altLang="en-US" sz="1800">
                  <a:solidFill>
                    <a:srgbClr val="000000"/>
                  </a:solidFill>
                  <a:latin typeface="楷体_GB2312" pitchFamily="49" charset="-122"/>
                  <a:ea typeface="楷体_GB2312" pitchFamily="49" charset="-122"/>
                </a:rPr>
                <a:t>通信</a:t>
              </a:r>
            </a:p>
          </p:txBody>
        </p:sp>
        <p:cxnSp>
          <p:nvCxnSpPr>
            <p:cNvPr id="28" name="直接箭头连接符 27"/>
            <p:cNvCxnSpPr/>
            <p:nvPr/>
          </p:nvCxnSpPr>
          <p:spPr>
            <a:xfrm rot="10800000">
              <a:off x="6715140" y="1714487"/>
              <a:ext cx="714307" cy="71438"/>
            </a:xfrm>
            <a:prstGeom prst="straightConnector1">
              <a:avLst/>
            </a:prstGeom>
            <a:ln>
              <a:solidFill>
                <a:schemeClr val="tx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832280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7649"/>
                                        </p:tgtEl>
                                        <p:attrNameLst>
                                          <p:attrName>style.visibility</p:attrName>
                                        </p:attrNameLst>
                                      </p:cBhvr>
                                      <p:to>
                                        <p:strVal val="visible"/>
                                      </p:to>
                                    </p:set>
                                    <p:animEffect transition="in" filter="checkerboard(across)">
                                      <p:cBhvr>
                                        <p:cTn id="7" dur="500"/>
                                        <p:tgtEl>
                                          <p:spTgt spid="1976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nodeType="clickEffect">
                                  <p:stCondLst>
                                    <p:cond delay="0"/>
                                  </p:stCondLst>
                                  <p:childTnLst>
                                    <p:set>
                                      <p:cBhvr>
                                        <p:cTn id="11" dur="1" fill="hold">
                                          <p:stCondLst>
                                            <p:cond delay="0"/>
                                          </p:stCondLst>
                                        </p:cTn>
                                        <p:tgtEl>
                                          <p:spTgt spid="20493"/>
                                        </p:tgtEl>
                                        <p:attrNameLst>
                                          <p:attrName>style.visibility</p:attrName>
                                        </p:attrNameLst>
                                      </p:cBhvr>
                                      <p:to>
                                        <p:strVal val="visible"/>
                                      </p:to>
                                    </p:set>
                                    <p:anim calcmode="lin" valueType="num">
                                      <p:cBhvr additive="base">
                                        <p:cTn id="12" dur="500" fill="hold"/>
                                        <p:tgtEl>
                                          <p:spTgt spid="20493"/>
                                        </p:tgtEl>
                                        <p:attrNameLst>
                                          <p:attrName>ppt_x</p:attrName>
                                        </p:attrNameLst>
                                      </p:cBhvr>
                                      <p:tavLst>
                                        <p:tav tm="0">
                                          <p:val>
                                            <p:strVal val="#ppt_x"/>
                                          </p:val>
                                        </p:tav>
                                        <p:tav tm="100000">
                                          <p:val>
                                            <p:strVal val="#ppt_x"/>
                                          </p:val>
                                        </p:tav>
                                      </p:tavLst>
                                    </p:anim>
                                    <p:anim calcmode="lin" valueType="num">
                                      <p:cBhvr additive="base">
                                        <p:cTn id="13" dur="500" fill="hold"/>
                                        <p:tgtEl>
                                          <p:spTgt spid="20493"/>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197669"/>
                                        </p:tgtEl>
                                        <p:attrNameLst>
                                          <p:attrName>style.visibility</p:attrName>
                                        </p:attrNameLst>
                                      </p:cBhvr>
                                      <p:to>
                                        <p:strVal val="visible"/>
                                      </p:to>
                                    </p:set>
                                    <p:anim calcmode="lin" valueType="num">
                                      <p:cBhvr additive="base">
                                        <p:cTn id="18" dur="500" fill="hold"/>
                                        <p:tgtEl>
                                          <p:spTgt spid="197669"/>
                                        </p:tgtEl>
                                        <p:attrNameLst>
                                          <p:attrName>ppt_x</p:attrName>
                                        </p:attrNameLst>
                                      </p:cBhvr>
                                      <p:tavLst>
                                        <p:tav tm="0">
                                          <p:val>
                                            <p:strVal val="#ppt_x"/>
                                          </p:val>
                                        </p:tav>
                                        <p:tav tm="100000">
                                          <p:val>
                                            <p:strVal val="#ppt_x"/>
                                          </p:val>
                                        </p:tav>
                                      </p:tavLst>
                                    </p:anim>
                                    <p:anim calcmode="lin" valueType="num">
                                      <p:cBhvr additive="base">
                                        <p:cTn id="19" dur="500" fill="hold"/>
                                        <p:tgtEl>
                                          <p:spTgt spid="197669"/>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197670"/>
                                        </p:tgtEl>
                                        <p:attrNameLst>
                                          <p:attrName>style.visibility</p:attrName>
                                        </p:attrNameLst>
                                      </p:cBhvr>
                                      <p:to>
                                        <p:strVal val="visible"/>
                                      </p:to>
                                    </p:set>
                                    <p:anim calcmode="lin" valueType="num">
                                      <p:cBhvr>
                                        <p:cTn id="24" dur="500" fill="hold"/>
                                        <p:tgtEl>
                                          <p:spTgt spid="197670"/>
                                        </p:tgtEl>
                                        <p:attrNameLst>
                                          <p:attrName>ppt_w</p:attrName>
                                        </p:attrNameLst>
                                      </p:cBhvr>
                                      <p:tavLst>
                                        <p:tav tm="0">
                                          <p:val>
                                            <p:fltVal val="0"/>
                                          </p:val>
                                        </p:tav>
                                        <p:tav tm="100000">
                                          <p:val>
                                            <p:strVal val="#ppt_w"/>
                                          </p:val>
                                        </p:tav>
                                      </p:tavLst>
                                    </p:anim>
                                    <p:anim calcmode="lin" valueType="num">
                                      <p:cBhvr>
                                        <p:cTn id="25" dur="500" fill="hold"/>
                                        <p:tgtEl>
                                          <p:spTgt spid="197670"/>
                                        </p:tgtEl>
                                        <p:attrNameLst>
                                          <p:attrName>ppt_h</p:attrName>
                                        </p:attrNameLst>
                                      </p:cBhvr>
                                      <p:tavLst>
                                        <p:tav tm="0">
                                          <p:val>
                                            <p:fltVal val="0"/>
                                          </p:val>
                                        </p:tav>
                                        <p:tav tm="100000">
                                          <p:val>
                                            <p:strVal val="#ppt_h"/>
                                          </p:val>
                                        </p:tav>
                                      </p:tavLst>
                                    </p:anim>
                                    <p:anim calcmode="lin" valueType="num">
                                      <p:cBhvr>
                                        <p:cTn id="26" dur="500" fill="hold"/>
                                        <p:tgtEl>
                                          <p:spTgt spid="197670"/>
                                        </p:tgtEl>
                                        <p:attrNameLst>
                                          <p:attrName>style.rotation</p:attrName>
                                        </p:attrNameLst>
                                      </p:cBhvr>
                                      <p:tavLst>
                                        <p:tav tm="0">
                                          <p:val>
                                            <p:fltVal val="360"/>
                                          </p:val>
                                        </p:tav>
                                        <p:tav tm="100000">
                                          <p:val>
                                            <p:fltVal val="0"/>
                                          </p:val>
                                        </p:tav>
                                      </p:tavLst>
                                    </p:anim>
                                    <p:animEffect transition="in" filter="fade">
                                      <p:cBhvr>
                                        <p:cTn id="27" dur="500"/>
                                        <p:tgtEl>
                                          <p:spTgt spid="197670"/>
                                        </p:tgtEl>
                                      </p:cBhvr>
                                    </p:animEffect>
                                  </p:childTnLst>
                                </p:cTn>
                              </p:par>
                            </p:childTnLst>
                          </p:cTn>
                        </p:par>
                        <p:par>
                          <p:cTn id="28" fill="hold" nodeType="afterGroup">
                            <p:stCondLst>
                              <p:cond delay="500"/>
                            </p:stCondLst>
                            <p:childTnLst>
                              <p:par>
                                <p:cTn id="29" presetID="49" presetClass="entr" presetSubtype="0" decel="10000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 calcmode="lin" valueType="num">
                                      <p:cBhvr>
                                        <p:cTn id="33" dur="500" fill="hold"/>
                                        <p:tgtEl>
                                          <p:spTgt spid="2"/>
                                        </p:tgtEl>
                                        <p:attrNameLst>
                                          <p:attrName>style.rotation</p:attrName>
                                        </p:attrNameLst>
                                      </p:cBhvr>
                                      <p:tavLst>
                                        <p:tav tm="0">
                                          <p:val>
                                            <p:fltVal val="360"/>
                                          </p:val>
                                        </p:tav>
                                        <p:tav tm="100000">
                                          <p:val>
                                            <p:fltVal val="0"/>
                                          </p:val>
                                        </p:tav>
                                      </p:tavLst>
                                    </p:anim>
                                    <p:animEffect transition="in" filter="fade">
                                      <p:cBhvr>
                                        <p:cTn id="34" dur="500"/>
                                        <p:tgtEl>
                                          <p:spTgt spid="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9" presetClass="entr" presetSubtype="0" decel="100000" fill="hold" grpId="0" nodeType="clickEffect">
                                  <p:stCondLst>
                                    <p:cond delay="0"/>
                                  </p:stCondLst>
                                  <p:childTnLst>
                                    <p:set>
                                      <p:cBhvr>
                                        <p:cTn id="38" dur="1" fill="hold">
                                          <p:stCondLst>
                                            <p:cond delay="0"/>
                                          </p:stCondLst>
                                        </p:cTn>
                                        <p:tgtEl>
                                          <p:spTgt spid="197668"/>
                                        </p:tgtEl>
                                        <p:attrNameLst>
                                          <p:attrName>style.visibility</p:attrName>
                                        </p:attrNameLst>
                                      </p:cBhvr>
                                      <p:to>
                                        <p:strVal val="visible"/>
                                      </p:to>
                                    </p:set>
                                    <p:anim calcmode="lin" valueType="num">
                                      <p:cBhvr>
                                        <p:cTn id="39" dur="500" fill="hold"/>
                                        <p:tgtEl>
                                          <p:spTgt spid="197668"/>
                                        </p:tgtEl>
                                        <p:attrNameLst>
                                          <p:attrName>ppt_w</p:attrName>
                                        </p:attrNameLst>
                                      </p:cBhvr>
                                      <p:tavLst>
                                        <p:tav tm="0">
                                          <p:val>
                                            <p:fltVal val="0"/>
                                          </p:val>
                                        </p:tav>
                                        <p:tav tm="100000">
                                          <p:val>
                                            <p:strVal val="#ppt_w"/>
                                          </p:val>
                                        </p:tav>
                                      </p:tavLst>
                                    </p:anim>
                                    <p:anim calcmode="lin" valueType="num">
                                      <p:cBhvr>
                                        <p:cTn id="40" dur="500" fill="hold"/>
                                        <p:tgtEl>
                                          <p:spTgt spid="197668"/>
                                        </p:tgtEl>
                                        <p:attrNameLst>
                                          <p:attrName>ppt_h</p:attrName>
                                        </p:attrNameLst>
                                      </p:cBhvr>
                                      <p:tavLst>
                                        <p:tav tm="0">
                                          <p:val>
                                            <p:fltVal val="0"/>
                                          </p:val>
                                        </p:tav>
                                        <p:tav tm="100000">
                                          <p:val>
                                            <p:strVal val="#ppt_h"/>
                                          </p:val>
                                        </p:tav>
                                      </p:tavLst>
                                    </p:anim>
                                    <p:anim calcmode="lin" valueType="num">
                                      <p:cBhvr>
                                        <p:cTn id="41" dur="500" fill="hold"/>
                                        <p:tgtEl>
                                          <p:spTgt spid="197668"/>
                                        </p:tgtEl>
                                        <p:attrNameLst>
                                          <p:attrName>style.rotation</p:attrName>
                                        </p:attrNameLst>
                                      </p:cBhvr>
                                      <p:tavLst>
                                        <p:tav tm="0">
                                          <p:val>
                                            <p:fltVal val="360"/>
                                          </p:val>
                                        </p:tav>
                                        <p:tav tm="100000">
                                          <p:val>
                                            <p:fltVal val="0"/>
                                          </p:val>
                                        </p:tav>
                                      </p:tavLst>
                                    </p:anim>
                                    <p:animEffect transition="in" filter="fade">
                                      <p:cBhvr>
                                        <p:cTn id="42" dur="500"/>
                                        <p:tgtEl>
                                          <p:spTgt spid="19766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9" presetClass="entr" presetSubtype="0" decel="10000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 calcmode="lin" valueType="num">
                                      <p:cBhvr>
                                        <p:cTn id="49" dur="500" fill="hold"/>
                                        <p:tgtEl>
                                          <p:spTgt spid="21"/>
                                        </p:tgtEl>
                                        <p:attrNameLst>
                                          <p:attrName>style.rotation</p:attrName>
                                        </p:attrNameLst>
                                      </p:cBhvr>
                                      <p:tavLst>
                                        <p:tav tm="0">
                                          <p:val>
                                            <p:fltVal val="360"/>
                                          </p:val>
                                        </p:tav>
                                        <p:tav tm="100000">
                                          <p:val>
                                            <p:fltVal val="0"/>
                                          </p:val>
                                        </p:tav>
                                      </p:tavLst>
                                    </p:anim>
                                    <p:animEffect transition="in" filter="fade">
                                      <p:cBhvr>
                                        <p:cTn id="50" dur="500"/>
                                        <p:tgtEl>
                                          <p:spTgt spid="21"/>
                                        </p:tgtEl>
                                      </p:cBhvr>
                                    </p:animEffect>
                                  </p:childTnLst>
                                </p:cTn>
                              </p:par>
                            </p:childTnLst>
                          </p:cTn>
                        </p:par>
                        <p:par>
                          <p:cTn id="51" fill="hold" nodeType="afterGroup">
                            <p:stCondLst>
                              <p:cond delay="500"/>
                            </p:stCondLst>
                            <p:childTnLst>
                              <p:par>
                                <p:cTn id="52" presetID="55" presetClass="entr" presetSubtype="0" fill="hold" grpId="0" nodeType="afterEffect">
                                  <p:stCondLst>
                                    <p:cond delay="0"/>
                                  </p:stCondLst>
                                  <p:childTnLst>
                                    <p:set>
                                      <p:cBhvr>
                                        <p:cTn id="53" dur="1" fill="hold">
                                          <p:stCondLst>
                                            <p:cond delay="0"/>
                                          </p:stCondLst>
                                        </p:cTn>
                                        <p:tgtEl>
                                          <p:spTgt spid="197651"/>
                                        </p:tgtEl>
                                        <p:attrNameLst>
                                          <p:attrName>style.visibility</p:attrName>
                                        </p:attrNameLst>
                                      </p:cBhvr>
                                      <p:to>
                                        <p:strVal val="visible"/>
                                      </p:to>
                                    </p:set>
                                    <p:anim calcmode="lin" valueType="num">
                                      <p:cBhvr>
                                        <p:cTn id="54" dur="1000" fill="hold"/>
                                        <p:tgtEl>
                                          <p:spTgt spid="197651"/>
                                        </p:tgtEl>
                                        <p:attrNameLst>
                                          <p:attrName>ppt_w</p:attrName>
                                        </p:attrNameLst>
                                      </p:cBhvr>
                                      <p:tavLst>
                                        <p:tav tm="0">
                                          <p:val>
                                            <p:strVal val="#ppt_w*0.70"/>
                                          </p:val>
                                        </p:tav>
                                        <p:tav tm="100000">
                                          <p:val>
                                            <p:strVal val="#ppt_w"/>
                                          </p:val>
                                        </p:tav>
                                      </p:tavLst>
                                    </p:anim>
                                    <p:anim calcmode="lin" valueType="num">
                                      <p:cBhvr>
                                        <p:cTn id="55" dur="1000" fill="hold"/>
                                        <p:tgtEl>
                                          <p:spTgt spid="197651"/>
                                        </p:tgtEl>
                                        <p:attrNameLst>
                                          <p:attrName>ppt_h</p:attrName>
                                        </p:attrNameLst>
                                      </p:cBhvr>
                                      <p:tavLst>
                                        <p:tav tm="0">
                                          <p:val>
                                            <p:strVal val="#ppt_h"/>
                                          </p:val>
                                        </p:tav>
                                        <p:tav tm="100000">
                                          <p:val>
                                            <p:strVal val="#ppt_h"/>
                                          </p:val>
                                        </p:tav>
                                      </p:tavLst>
                                    </p:anim>
                                    <p:animEffect transition="in" filter="fade">
                                      <p:cBhvr>
                                        <p:cTn id="56" dur="1000"/>
                                        <p:tgtEl>
                                          <p:spTgt spid="197651"/>
                                        </p:tgtEl>
                                      </p:cBhvr>
                                    </p:animEffect>
                                  </p:childTnLst>
                                </p:cTn>
                              </p:par>
                            </p:childTnLst>
                          </p:cTn>
                        </p:par>
                        <p:par>
                          <p:cTn id="57" fill="hold" nodeType="afterGroup">
                            <p:stCondLst>
                              <p:cond delay="1500"/>
                            </p:stCondLst>
                            <p:childTnLst>
                              <p:par>
                                <p:cTn id="58" presetID="55" presetClass="entr" presetSubtype="0" fill="hold" grpId="0" nodeType="afterEffect">
                                  <p:stCondLst>
                                    <p:cond delay="0"/>
                                  </p:stCondLst>
                                  <p:childTnLst>
                                    <p:set>
                                      <p:cBhvr>
                                        <p:cTn id="59" dur="1" fill="hold">
                                          <p:stCondLst>
                                            <p:cond delay="0"/>
                                          </p:stCondLst>
                                        </p:cTn>
                                        <p:tgtEl>
                                          <p:spTgt spid="197672"/>
                                        </p:tgtEl>
                                        <p:attrNameLst>
                                          <p:attrName>style.visibility</p:attrName>
                                        </p:attrNameLst>
                                      </p:cBhvr>
                                      <p:to>
                                        <p:strVal val="visible"/>
                                      </p:to>
                                    </p:set>
                                    <p:anim calcmode="lin" valueType="num">
                                      <p:cBhvr>
                                        <p:cTn id="60" dur="1000" fill="hold"/>
                                        <p:tgtEl>
                                          <p:spTgt spid="197672"/>
                                        </p:tgtEl>
                                        <p:attrNameLst>
                                          <p:attrName>ppt_w</p:attrName>
                                        </p:attrNameLst>
                                      </p:cBhvr>
                                      <p:tavLst>
                                        <p:tav tm="0">
                                          <p:val>
                                            <p:strVal val="#ppt_w*0.70"/>
                                          </p:val>
                                        </p:tav>
                                        <p:tav tm="100000">
                                          <p:val>
                                            <p:strVal val="#ppt_w"/>
                                          </p:val>
                                        </p:tav>
                                      </p:tavLst>
                                    </p:anim>
                                    <p:anim calcmode="lin" valueType="num">
                                      <p:cBhvr>
                                        <p:cTn id="61" dur="1000" fill="hold"/>
                                        <p:tgtEl>
                                          <p:spTgt spid="197672"/>
                                        </p:tgtEl>
                                        <p:attrNameLst>
                                          <p:attrName>ppt_h</p:attrName>
                                        </p:attrNameLst>
                                      </p:cBhvr>
                                      <p:tavLst>
                                        <p:tav tm="0">
                                          <p:val>
                                            <p:strVal val="#ppt_h"/>
                                          </p:val>
                                        </p:tav>
                                        <p:tav tm="100000">
                                          <p:val>
                                            <p:strVal val="#ppt_h"/>
                                          </p:val>
                                        </p:tav>
                                      </p:tavLst>
                                    </p:anim>
                                    <p:animEffect transition="in" filter="fade">
                                      <p:cBhvr>
                                        <p:cTn id="62" dur="1000"/>
                                        <p:tgtEl>
                                          <p:spTgt spid="19767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9" presetClass="entr" presetSubtype="0" decel="100000" fill="hold" grpId="0" nodeType="clickEffect">
                                  <p:stCondLst>
                                    <p:cond delay="0"/>
                                  </p:stCondLst>
                                  <p:childTnLst>
                                    <p:set>
                                      <p:cBhvr>
                                        <p:cTn id="66" dur="1" fill="hold">
                                          <p:stCondLst>
                                            <p:cond delay="0"/>
                                          </p:stCondLst>
                                        </p:cTn>
                                        <p:tgtEl>
                                          <p:spTgt spid="197671"/>
                                        </p:tgtEl>
                                        <p:attrNameLst>
                                          <p:attrName>style.visibility</p:attrName>
                                        </p:attrNameLst>
                                      </p:cBhvr>
                                      <p:to>
                                        <p:strVal val="visible"/>
                                      </p:to>
                                    </p:set>
                                    <p:anim calcmode="lin" valueType="num">
                                      <p:cBhvr>
                                        <p:cTn id="67" dur="500" fill="hold"/>
                                        <p:tgtEl>
                                          <p:spTgt spid="197671"/>
                                        </p:tgtEl>
                                        <p:attrNameLst>
                                          <p:attrName>ppt_w</p:attrName>
                                        </p:attrNameLst>
                                      </p:cBhvr>
                                      <p:tavLst>
                                        <p:tav tm="0">
                                          <p:val>
                                            <p:fltVal val="0"/>
                                          </p:val>
                                        </p:tav>
                                        <p:tav tm="100000">
                                          <p:val>
                                            <p:strVal val="#ppt_w"/>
                                          </p:val>
                                        </p:tav>
                                      </p:tavLst>
                                    </p:anim>
                                    <p:anim calcmode="lin" valueType="num">
                                      <p:cBhvr>
                                        <p:cTn id="68" dur="500" fill="hold"/>
                                        <p:tgtEl>
                                          <p:spTgt spid="197671"/>
                                        </p:tgtEl>
                                        <p:attrNameLst>
                                          <p:attrName>ppt_h</p:attrName>
                                        </p:attrNameLst>
                                      </p:cBhvr>
                                      <p:tavLst>
                                        <p:tav tm="0">
                                          <p:val>
                                            <p:fltVal val="0"/>
                                          </p:val>
                                        </p:tav>
                                        <p:tav tm="100000">
                                          <p:val>
                                            <p:strVal val="#ppt_h"/>
                                          </p:val>
                                        </p:tav>
                                      </p:tavLst>
                                    </p:anim>
                                    <p:anim calcmode="lin" valueType="num">
                                      <p:cBhvr>
                                        <p:cTn id="69" dur="500" fill="hold"/>
                                        <p:tgtEl>
                                          <p:spTgt spid="197671"/>
                                        </p:tgtEl>
                                        <p:attrNameLst>
                                          <p:attrName>style.rotation</p:attrName>
                                        </p:attrNameLst>
                                      </p:cBhvr>
                                      <p:tavLst>
                                        <p:tav tm="0">
                                          <p:val>
                                            <p:fltVal val="360"/>
                                          </p:val>
                                        </p:tav>
                                        <p:tav tm="100000">
                                          <p:val>
                                            <p:fltVal val="0"/>
                                          </p:val>
                                        </p:tav>
                                      </p:tavLst>
                                    </p:anim>
                                    <p:animEffect transition="in" filter="fade">
                                      <p:cBhvr>
                                        <p:cTn id="70" dur="500"/>
                                        <p:tgtEl>
                                          <p:spTgt spid="197671"/>
                                        </p:tgtEl>
                                      </p:cBhvr>
                                    </p:animEffect>
                                  </p:childTnLst>
                                </p:cTn>
                              </p:par>
                            </p:childTnLst>
                          </p:cTn>
                        </p:par>
                        <p:par>
                          <p:cTn id="71" fill="hold" nodeType="afterGroup">
                            <p:stCondLst>
                              <p:cond delay="500"/>
                            </p:stCondLst>
                            <p:childTnLst>
                              <p:par>
                                <p:cTn id="72" presetID="49" presetClass="entr" presetSubtype="0" decel="100000" fill="hold" nodeType="afterEffect">
                                  <p:stCondLst>
                                    <p:cond delay="0"/>
                                  </p:stCondLst>
                                  <p:childTnLst>
                                    <p:set>
                                      <p:cBhvr>
                                        <p:cTn id="73" dur="1" fill="hold">
                                          <p:stCondLst>
                                            <p:cond delay="0"/>
                                          </p:stCondLst>
                                        </p:cTn>
                                        <p:tgtEl>
                                          <p:spTgt spid="3"/>
                                        </p:tgtEl>
                                        <p:attrNameLst>
                                          <p:attrName>style.visibility</p:attrName>
                                        </p:attrNameLst>
                                      </p:cBhvr>
                                      <p:to>
                                        <p:strVal val="visible"/>
                                      </p:to>
                                    </p:set>
                                    <p:anim calcmode="lin" valueType="num">
                                      <p:cBhvr>
                                        <p:cTn id="74" dur="500" fill="hold"/>
                                        <p:tgtEl>
                                          <p:spTgt spid="3"/>
                                        </p:tgtEl>
                                        <p:attrNameLst>
                                          <p:attrName>ppt_w</p:attrName>
                                        </p:attrNameLst>
                                      </p:cBhvr>
                                      <p:tavLst>
                                        <p:tav tm="0">
                                          <p:val>
                                            <p:fltVal val="0"/>
                                          </p:val>
                                        </p:tav>
                                        <p:tav tm="100000">
                                          <p:val>
                                            <p:strVal val="#ppt_w"/>
                                          </p:val>
                                        </p:tav>
                                      </p:tavLst>
                                    </p:anim>
                                    <p:anim calcmode="lin" valueType="num">
                                      <p:cBhvr>
                                        <p:cTn id="75" dur="500" fill="hold"/>
                                        <p:tgtEl>
                                          <p:spTgt spid="3"/>
                                        </p:tgtEl>
                                        <p:attrNameLst>
                                          <p:attrName>ppt_h</p:attrName>
                                        </p:attrNameLst>
                                      </p:cBhvr>
                                      <p:tavLst>
                                        <p:tav tm="0">
                                          <p:val>
                                            <p:fltVal val="0"/>
                                          </p:val>
                                        </p:tav>
                                        <p:tav tm="100000">
                                          <p:val>
                                            <p:strVal val="#ppt_h"/>
                                          </p:val>
                                        </p:tav>
                                      </p:tavLst>
                                    </p:anim>
                                    <p:anim calcmode="lin" valueType="num">
                                      <p:cBhvr>
                                        <p:cTn id="76" dur="500" fill="hold"/>
                                        <p:tgtEl>
                                          <p:spTgt spid="3"/>
                                        </p:tgtEl>
                                        <p:attrNameLst>
                                          <p:attrName>style.rotation</p:attrName>
                                        </p:attrNameLst>
                                      </p:cBhvr>
                                      <p:tavLst>
                                        <p:tav tm="0">
                                          <p:val>
                                            <p:fltVal val="360"/>
                                          </p:val>
                                        </p:tav>
                                        <p:tav tm="100000">
                                          <p:val>
                                            <p:fltVal val="0"/>
                                          </p:val>
                                        </p:tav>
                                      </p:tavLst>
                                    </p:anim>
                                    <p:animEffect transition="in" filter="fade">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49" grpId="0" autoUpdateAnimBg="0"/>
      <p:bldP spid="197651" grpId="0" animBg="1"/>
      <p:bldP spid="197668" grpId="0"/>
      <p:bldP spid="197669" grpId="0"/>
      <p:bldP spid="197670" grpId="0"/>
      <p:bldP spid="197671" grpId="0" animBg="1"/>
      <p:bldP spid="197672"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主要内容</a:t>
            </a:r>
          </a:p>
        </p:txBody>
      </p:sp>
      <p:sp>
        <p:nvSpPr>
          <p:cNvPr id="7171" name="Rectangle 3"/>
          <p:cNvSpPr>
            <a:spLocks noGrp="1" noChangeArrowheads="1"/>
          </p:cNvSpPr>
          <p:nvPr>
            <p:ph type="body" idx="1"/>
          </p:nvPr>
        </p:nvSpPr>
        <p:spPr/>
        <p:txBody>
          <a:bodyPr/>
          <a:lstStyle/>
          <a:p>
            <a:pPr marL="571500" indent="-571500">
              <a:lnSpc>
                <a:spcPct val="150000"/>
              </a:lnSpc>
              <a:buSzPct val="100000"/>
              <a:buFont typeface="+mj-ea"/>
              <a:buAutoNum type="ea1JpnChsDbPeriod"/>
            </a:pPr>
            <a:r>
              <a:rPr lang="zh-CN" altLang="en-US" sz="3600" dirty="0" smtClean="0"/>
              <a:t>电磁学</a:t>
            </a:r>
            <a:r>
              <a:rPr lang="zh-CN" altLang="en-US" sz="3600" dirty="0"/>
              <a:t>发展简史</a:t>
            </a:r>
          </a:p>
          <a:p>
            <a:pPr marL="571500" indent="-571500">
              <a:lnSpc>
                <a:spcPct val="150000"/>
              </a:lnSpc>
              <a:buSzPct val="100000"/>
              <a:buFont typeface="+mj-ea"/>
              <a:buAutoNum type="ea1JpnChsDbPeriod"/>
            </a:pPr>
            <a:r>
              <a:rPr lang="zh-CN" altLang="en-US" sz="3600" dirty="0" smtClean="0"/>
              <a:t>麦克斯韦方程组的漫漫长路</a:t>
            </a:r>
            <a:endParaRPr lang="zh-CN" altLang="en-US" sz="3600" dirty="0"/>
          </a:p>
          <a:p>
            <a:pPr marL="571500" indent="-571500">
              <a:lnSpc>
                <a:spcPct val="150000"/>
              </a:lnSpc>
              <a:buSzPct val="100000"/>
              <a:buFont typeface="+mj-ea"/>
              <a:buAutoNum type="ea1JpnChsDbPeriod"/>
            </a:pPr>
            <a:r>
              <a:rPr lang="zh-CN" altLang="en-US" sz="3600" dirty="0" smtClean="0"/>
              <a:t>电磁场、电磁波的发展及应用简述</a:t>
            </a:r>
            <a:endParaRPr lang="zh-CN" altLang="en-US" sz="3600" dirty="0"/>
          </a:p>
        </p:txBody>
      </p:sp>
      <p:pic>
        <p:nvPicPr>
          <p:cNvPr id="7177" name="Picture 9" descr="AACF001025"/>
          <p:cNvPicPr>
            <a:picLocks noChangeAspect="1" noChangeArrowheads="1"/>
          </p:cNvPicPr>
          <p:nvPr/>
        </p:nvPicPr>
        <p:blipFill>
          <a:blip r:embed="rId2"/>
          <a:srcRect/>
          <a:stretch>
            <a:fillRect/>
          </a:stretch>
        </p:blipFill>
        <p:spPr bwMode="auto">
          <a:xfrm>
            <a:off x="6477000" y="4191000"/>
            <a:ext cx="2667000" cy="2667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endParaRPr lang="zh-CN" altLang="en-US" smtClean="0"/>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638" y="0"/>
            <a:ext cx="5313362"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92906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10" descr="美PRC174军用短波电台.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429000"/>
            <a:ext cx="4302125"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38" y="3643313"/>
            <a:ext cx="3236912"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p:nvSpPr>
        <p:spPr bwMode="auto">
          <a:xfrm>
            <a:off x="2071688" y="2714625"/>
            <a:ext cx="4143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sz="4000" b="1">
                <a:solidFill>
                  <a:srgbClr val="C00000"/>
                </a:solidFill>
              </a:rPr>
              <a:t>多种短波军用、民用电台</a:t>
            </a:r>
          </a:p>
        </p:txBody>
      </p:sp>
    </p:spTree>
    <p:extLst>
      <p:ext uri="{BB962C8B-B14F-4D97-AF65-F5344CB8AC3E}">
        <p14:creationId xmlns:p14="http://schemas.microsoft.com/office/powerpoint/2010/main" val="1272438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21508"/>
                                        </p:tgtEl>
                                        <p:attrNameLst>
                                          <p:attrName>style.visibility</p:attrName>
                                        </p:attrNameLst>
                                      </p:cBhvr>
                                      <p:to>
                                        <p:strVal val="visible"/>
                                      </p:to>
                                    </p:set>
                                    <p:anim calcmode="lin" valueType="num">
                                      <p:cBhvr>
                                        <p:cTn id="15" dur="500" fill="hold"/>
                                        <p:tgtEl>
                                          <p:spTgt spid="21508"/>
                                        </p:tgtEl>
                                        <p:attrNameLst>
                                          <p:attrName>ppt_w</p:attrName>
                                        </p:attrNameLst>
                                      </p:cBhvr>
                                      <p:tavLst>
                                        <p:tav tm="0">
                                          <p:val>
                                            <p:fltVal val="0"/>
                                          </p:val>
                                        </p:tav>
                                        <p:tav tm="100000">
                                          <p:val>
                                            <p:strVal val="#ppt_w"/>
                                          </p:val>
                                        </p:tav>
                                      </p:tavLst>
                                    </p:anim>
                                    <p:anim calcmode="lin" valueType="num">
                                      <p:cBhvr>
                                        <p:cTn id="16" dur="500" fill="hold"/>
                                        <p:tgtEl>
                                          <p:spTgt spid="21508"/>
                                        </p:tgtEl>
                                        <p:attrNameLst>
                                          <p:attrName>ppt_h</p:attrName>
                                        </p:attrNameLst>
                                      </p:cBhvr>
                                      <p:tavLst>
                                        <p:tav tm="0">
                                          <p:val>
                                            <p:fltVal val="0"/>
                                          </p:val>
                                        </p:tav>
                                        <p:tav tm="100000">
                                          <p:val>
                                            <p:strVal val="#ppt_h"/>
                                          </p:val>
                                        </p:tav>
                                      </p:tavLst>
                                    </p:anim>
                                    <p:anim calcmode="lin" valueType="num">
                                      <p:cBhvr>
                                        <p:cTn id="17" dur="500" fill="hold"/>
                                        <p:tgtEl>
                                          <p:spTgt spid="21508"/>
                                        </p:tgtEl>
                                        <p:attrNameLst>
                                          <p:attrName>style.rotation</p:attrName>
                                        </p:attrNameLst>
                                      </p:cBhvr>
                                      <p:tavLst>
                                        <p:tav tm="0">
                                          <p:val>
                                            <p:fltVal val="360"/>
                                          </p:val>
                                        </p:tav>
                                        <p:tav tm="100000">
                                          <p:val>
                                            <p:fltVal val="0"/>
                                          </p:val>
                                        </p:tav>
                                      </p:tavLst>
                                    </p:anim>
                                    <p:animEffect transition="in" filter="fade">
                                      <p:cBhvr>
                                        <p:cTn id="18" dur="500"/>
                                        <p:tgtEl>
                                          <p:spTgt spid="21508"/>
                                        </p:tgtEl>
                                      </p:cBhvr>
                                    </p:animEffect>
                                  </p:childTnLst>
                                </p:cTn>
                              </p:par>
                            </p:childTnLst>
                          </p:cTn>
                        </p:par>
                        <p:par>
                          <p:cTn id="19" fill="hold" nodeType="afterGroup">
                            <p:stCondLst>
                              <p:cond delay="500"/>
                            </p:stCondLst>
                            <p:childTnLst>
                              <p:par>
                                <p:cTn id="20" presetID="29" presetClass="entr" presetSubtype="0" fill="hold" nodeType="afterEffect">
                                  <p:stCondLst>
                                    <p:cond delay="0"/>
                                  </p:stCondLst>
                                  <p:childTnLst>
                                    <p:set>
                                      <p:cBhvr>
                                        <p:cTn id="21" dur="1" fill="hold">
                                          <p:stCondLst>
                                            <p:cond delay="0"/>
                                          </p:stCondLst>
                                        </p:cTn>
                                        <p:tgtEl>
                                          <p:spTgt spid="21507"/>
                                        </p:tgtEl>
                                        <p:attrNameLst>
                                          <p:attrName>style.visibility</p:attrName>
                                        </p:attrNameLst>
                                      </p:cBhvr>
                                      <p:to>
                                        <p:strVal val="visible"/>
                                      </p:to>
                                    </p:set>
                                    <p:anim calcmode="lin" valueType="num">
                                      <p:cBhvr>
                                        <p:cTn id="22" dur="1000" fill="hold"/>
                                        <p:tgtEl>
                                          <p:spTgt spid="21507"/>
                                        </p:tgtEl>
                                        <p:attrNameLst>
                                          <p:attrName>ppt_x</p:attrName>
                                        </p:attrNameLst>
                                      </p:cBhvr>
                                      <p:tavLst>
                                        <p:tav tm="0">
                                          <p:val>
                                            <p:strVal val="#ppt_x-.2"/>
                                          </p:val>
                                        </p:tav>
                                        <p:tav tm="100000">
                                          <p:val>
                                            <p:strVal val="#ppt_x"/>
                                          </p:val>
                                        </p:tav>
                                      </p:tavLst>
                                    </p:anim>
                                    <p:anim calcmode="lin" valueType="num">
                                      <p:cBhvr>
                                        <p:cTn id="23" dur="1000" fill="hold"/>
                                        <p:tgtEl>
                                          <p:spTgt spid="21507"/>
                                        </p:tgtEl>
                                        <p:attrNameLst>
                                          <p:attrName>ppt_y</p:attrName>
                                        </p:attrNameLst>
                                      </p:cBhvr>
                                      <p:tavLst>
                                        <p:tav tm="0">
                                          <p:val>
                                            <p:strVal val="#ppt_y"/>
                                          </p:val>
                                        </p:tav>
                                        <p:tav tm="100000">
                                          <p:val>
                                            <p:strVal val="#ppt_y"/>
                                          </p:val>
                                        </p:tav>
                                      </p:tavLst>
                                    </p:anim>
                                    <p:animEffect transition="in" filter="wipe(right)" prLst="gradientSize: 0.1">
                                      <p:cBhvr>
                                        <p:cTn id="24" dur="1000"/>
                                        <p:tgtEl>
                                          <p:spTgt spid="21507"/>
                                        </p:tgtEl>
                                      </p:cBhvr>
                                    </p:animEffect>
                                  </p:childTnLst>
                                </p:cTn>
                              </p:par>
                            </p:childTnLst>
                          </p:cTn>
                        </p:par>
                        <p:par>
                          <p:cTn id="25" fill="hold" nodeType="afterGroup">
                            <p:stCondLst>
                              <p:cond delay="1500"/>
                            </p:stCondLst>
                            <p:childTnLst>
                              <p:par>
                                <p:cTn id="26" presetID="15" presetClass="entr" presetSubtype="0" fill="hold" nodeType="afterEffect">
                                  <p:stCondLst>
                                    <p:cond delay="0"/>
                                  </p:stCondLst>
                                  <p:childTnLst>
                                    <p:set>
                                      <p:cBhvr>
                                        <p:cTn id="27" dur="1" fill="hold">
                                          <p:stCondLst>
                                            <p:cond delay="0"/>
                                          </p:stCondLst>
                                        </p:cTn>
                                        <p:tgtEl>
                                          <p:spTgt spid="21510"/>
                                        </p:tgtEl>
                                        <p:attrNameLst>
                                          <p:attrName>style.visibility</p:attrName>
                                        </p:attrNameLst>
                                      </p:cBhvr>
                                      <p:to>
                                        <p:strVal val="visible"/>
                                      </p:to>
                                    </p:set>
                                    <p:anim calcmode="lin" valueType="num">
                                      <p:cBhvr>
                                        <p:cTn id="28" dur="1000" fill="hold"/>
                                        <p:tgtEl>
                                          <p:spTgt spid="21510"/>
                                        </p:tgtEl>
                                        <p:attrNameLst>
                                          <p:attrName>ppt_w</p:attrName>
                                        </p:attrNameLst>
                                      </p:cBhvr>
                                      <p:tavLst>
                                        <p:tav tm="0">
                                          <p:val>
                                            <p:fltVal val="0"/>
                                          </p:val>
                                        </p:tav>
                                        <p:tav tm="100000">
                                          <p:val>
                                            <p:strVal val="#ppt_w"/>
                                          </p:val>
                                        </p:tav>
                                      </p:tavLst>
                                    </p:anim>
                                    <p:anim calcmode="lin" valueType="num">
                                      <p:cBhvr>
                                        <p:cTn id="29" dur="1000" fill="hold"/>
                                        <p:tgtEl>
                                          <p:spTgt spid="21510"/>
                                        </p:tgtEl>
                                        <p:attrNameLst>
                                          <p:attrName>ppt_h</p:attrName>
                                        </p:attrNameLst>
                                      </p:cBhvr>
                                      <p:tavLst>
                                        <p:tav tm="0">
                                          <p:val>
                                            <p:fltVal val="0"/>
                                          </p:val>
                                        </p:tav>
                                        <p:tav tm="100000">
                                          <p:val>
                                            <p:strVal val="#ppt_h"/>
                                          </p:val>
                                        </p:tav>
                                      </p:tavLst>
                                    </p:anim>
                                    <p:anim calcmode="lin" valueType="num">
                                      <p:cBhvr>
                                        <p:cTn id="30" dur="1000" fill="hold"/>
                                        <p:tgtEl>
                                          <p:spTgt spid="21510"/>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21510"/>
                                        </p:tgtEl>
                                        <p:attrNameLst>
                                          <p:attrName>ppt_y</p:attrName>
                                        </p:attrNameLst>
                                      </p:cBhvr>
                                      <p:tavLst>
                                        <p:tav tm="0" fmla="#ppt_y+(sin(-2*pi*(1-$))*-#ppt_x+cos(-2*pi*(1-$))*(1-#ppt_y))*(1-$)">
                                          <p:val>
                                            <p:fltVal val="0"/>
                                          </p:val>
                                        </p:tav>
                                        <p:tav tm="100000">
                                          <p:val>
                                            <p:fltVal val="1"/>
                                          </p:val>
                                        </p:tav>
                                      </p:tavLst>
                                    </p:anim>
                                  </p:childTnLst>
                                </p:cTn>
                              </p:par>
                            </p:childTnLst>
                          </p:cTn>
                        </p:par>
                        <p:par>
                          <p:cTn id="32" fill="hold" nodeType="afterGroup">
                            <p:stCondLst>
                              <p:cond delay="2500"/>
                            </p:stCondLst>
                            <p:childTnLst>
                              <p:par>
                                <p:cTn id="33" presetID="15" presetClass="entr" presetSubtype="0" fill="hold" nodeType="afterEffect">
                                  <p:stCondLst>
                                    <p:cond delay="0"/>
                                  </p:stCondLst>
                                  <p:childTnLst>
                                    <p:set>
                                      <p:cBhvr>
                                        <p:cTn id="34" dur="1" fill="hold">
                                          <p:stCondLst>
                                            <p:cond delay="0"/>
                                          </p:stCondLst>
                                        </p:cTn>
                                        <p:tgtEl>
                                          <p:spTgt spid="21509"/>
                                        </p:tgtEl>
                                        <p:attrNameLst>
                                          <p:attrName>style.visibility</p:attrName>
                                        </p:attrNameLst>
                                      </p:cBhvr>
                                      <p:to>
                                        <p:strVal val="visible"/>
                                      </p:to>
                                    </p:set>
                                    <p:anim calcmode="lin" valueType="num">
                                      <p:cBhvr>
                                        <p:cTn id="35" dur="1000" fill="hold"/>
                                        <p:tgtEl>
                                          <p:spTgt spid="21509"/>
                                        </p:tgtEl>
                                        <p:attrNameLst>
                                          <p:attrName>ppt_w</p:attrName>
                                        </p:attrNameLst>
                                      </p:cBhvr>
                                      <p:tavLst>
                                        <p:tav tm="0">
                                          <p:val>
                                            <p:fltVal val="0"/>
                                          </p:val>
                                        </p:tav>
                                        <p:tav tm="100000">
                                          <p:val>
                                            <p:strVal val="#ppt_w"/>
                                          </p:val>
                                        </p:tav>
                                      </p:tavLst>
                                    </p:anim>
                                    <p:anim calcmode="lin" valueType="num">
                                      <p:cBhvr>
                                        <p:cTn id="36" dur="1000" fill="hold"/>
                                        <p:tgtEl>
                                          <p:spTgt spid="21509"/>
                                        </p:tgtEl>
                                        <p:attrNameLst>
                                          <p:attrName>ppt_h</p:attrName>
                                        </p:attrNameLst>
                                      </p:cBhvr>
                                      <p:tavLst>
                                        <p:tav tm="0">
                                          <p:val>
                                            <p:fltVal val="0"/>
                                          </p:val>
                                        </p:tav>
                                        <p:tav tm="100000">
                                          <p:val>
                                            <p:strVal val="#ppt_h"/>
                                          </p:val>
                                        </p:tav>
                                      </p:tavLst>
                                    </p:anim>
                                    <p:anim calcmode="lin" valueType="num">
                                      <p:cBhvr>
                                        <p:cTn id="37" dur="1000" fill="hold"/>
                                        <p:tgtEl>
                                          <p:spTgt spid="21509"/>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2150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卫星通信</a:t>
            </a:r>
            <a:r>
              <a:rPr lang="en-US" altLang="zh-CN" sz="2400" b="1" dirty="0" smtClean="0">
                <a:solidFill>
                  <a:srgbClr val="7030A0"/>
                </a:solidFill>
              </a:rPr>
              <a:t>(Satellite communication)</a:t>
            </a:r>
            <a:endParaRPr lang="zh-CN" altLang="en-US" sz="2400" b="1" dirty="0" smtClean="0">
              <a:solidFill>
                <a:srgbClr val="7030A0"/>
              </a:solidFill>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41</a:t>
            </a:fld>
            <a:endParaRPr lang="en-US" altLang="zh-CN"/>
          </a:p>
        </p:txBody>
      </p:sp>
      <p:sp>
        <p:nvSpPr>
          <p:cNvPr id="15" name="矩形 14"/>
          <p:cNvSpPr/>
          <p:nvPr/>
        </p:nvSpPr>
        <p:spPr>
          <a:xfrm>
            <a:off x="533400" y="1494472"/>
            <a:ext cx="8458200" cy="2677656"/>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000" dirty="0" smtClean="0">
                <a:solidFill>
                  <a:schemeClr val="tx1"/>
                </a:solidFill>
                <a:latin typeface="+mn-lt"/>
                <a:ea typeface="黑体" panose="02010609060101010101" pitchFamily="49" charset="-122"/>
              </a:rPr>
              <a:t>卫星通信实际上就是地球上的无线电通信站之间利用人造卫星作中继站来转发无线电波而进行的通信</a:t>
            </a:r>
            <a:endParaRPr lang="en-US" altLang="zh-CN" sz="20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sz="2000" dirty="0" smtClean="0">
                <a:solidFill>
                  <a:schemeClr val="tx1"/>
                </a:solidFill>
                <a:latin typeface="+mn-lt"/>
                <a:ea typeface="黑体" panose="02010609060101010101" pitchFamily="49" charset="-122"/>
              </a:rPr>
              <a:t>卫星通信概念最早是在</a:t>
            </a:r>
            <a:r>
              <a:rPr lang="en-US" altLang="zh-CN" sz="2000" dirty="0" smtClean="0">
                <a:solidFill>
                  <a:schemeClr val="tx1"/>
                </a:solidFill>
                <a:latin typeface="+mn-lt"/>
                <a:ea typeface="黑体" panose="02010609060101010101" pitchFamily="49" charset="-122"/>
              </a:rPr>
              <a:t>1945 </a:t>
            </a:r>
            <a:r>
              <a:rPr lang="zh-CN" altLang="en-US" sz="2000" dirty="0" smtClean="0">
                <a:solidFill>
                  <a:schemeClr val="tx1"/>
                </a:solidFill>
                <a:latin typeface="+mn-lt"/>
                <a:ea typeface="黑体" panose="02010609060101010101" pitchFamily="49" charset="-122"/>
              </a:rPr>
              <a:t>年</a:t>
            </a:r>
            <a:r>
              <a:rPr lang="en-US" altLang="zh-CN" sz="2000" dirty="0" smtClean="0">
                <a:solidFill>
                  <a:schemeClr val="tx1"/>
                </a:solidFill>
                <a:latin typeface="+mn-lt"/>
                <a:ea typeface="黑体" panose="02010609060101010101" pitchFamily="49" charset="-122"/>
              </a:rPr>
              <a:t>l0 </a:t>
            </a:r>
            <a:r>
              <a:rPr lang="zh-CN" altLang="en-US" sz="2000" dirty="0" smtClean="0">
                <a:solidFill>
                  <a:schemeClr val="tx1"/>
                </a:solidFill>
                <a:latin typeface="+mn-lt"/>
                <a:ea typeface="黑体" panose="02010609060101010101" pitchFamily="49" charset="-122"/>
              </a:rPr>
              <a:t>月由英国空军雷达专家克拉克提出的。他关于在静止轨道上放置三颗卫星来实现全球通信的设想，形成著名的“卫星覆盖通信说”</a:t>
            </a:r>
            <a:endParaRPr lang="en-US" altLang="zh-CN" sz="20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000" dirty="0" smtClean="0">
                <a:solidFill>
                  <a:schemeClr val="tx1"/>
                </a:solidFill>
                <a:latin typeface="+mn-lt"/>
                <a:ea typeface="黑体" panose="02010609060101010101" pitchFamily="49" charset="-122"/>
              </a:rPr>
              <a:t>1963 </a:t>
            </a:r>
            <a:r>
              <a:rPr lang="zh-CN" altLang="en-US" sz="2000" dirty="0" smtClean="0">
                <a:solidFill>
                  <a:schemeClr val="tx1"/>
                </a:solidFill>
                <a:latin typeface="+mn-lt"/>
                <a:ea typeface="黑体" panose="02010609060101010101" pitchFamily="49" charset="-122"/>
              </a:rPr>
              <a:t>年，美国发射了第一颗同步通信卫星，试验了横跨大西洋的电视和电话传输，并成功地转播了</a:t>
            </a:r>
            <a:r>
              <a:rPr lang="en-US" altLang="zh-CN" sz="2000" dirty="0" smtClean="0">
                <a:solidFill>
                  <a:schemeClr val="tx1"/>
                </a:solidFill>
                <a:latin typeface="+mn-lt"/>
                <a:ea typeface="黑体" panose="02010609060101010101" pitchFamily="49" charset="-122"/>
              </a:rPr>
              <a:t>1964 </a:t>
            </a:r>
            <a:r>
              <a:rPr lang="zh-CN" altLang="en-US" sz="2000" dirty="0" smtClean="0">
                <a:solidFill>
                  <a:schemeClr val="tx1"/>
                </a:solidFill>
                <a:latin typeface="+mn-lt"/>
                <a:ea typeface="黑体" panose="02010609060101010101" pitchFamily="49" charset="-122"/>
              </a:rPr>
              <a:t>年东京奥运会的实况，实现了美、欧、非三大洲的通信和电视转播。</a:t>
            </a:r>
            <a:endParaRPr lang="en-US" altLang="zh-CN" sz="2000" dirty="0" smtClean="0">
              <a:solidFill>
                <a:schemeClr val="tx1"/>
              </a:solidFill>
              <a:latin typeface="+mn-lt"/>
              <a:ea typeface="黑体" panose="02010609060101010101" pitchFamily="49" charset="-122"/>
            </a:endParaRPr>
          </a:p>
        </p:txBody>
      </p:sp>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13" name="Picture 3" descr="继"/>
          <p:cNvPicPr>
            <a:picLocks noChangeAspect="1" noChangeArrowheads="1"/>
          </p:cNvPicPr>
          <p:nvPr/>
        </p:nvPicPr>
        <p:blipFill>
          <a:blip r:embed="rId2"/>
          <a:srcRect/>
          <a:stretch>
            <a:fillRect/>
          </a:stretch>
        </p:blipFill>
        <p:spPr bwMode="auto">
          <a:xfrm>
            <a:off x="914400" y="4191000"/>
            <a:ext cx="3132137" cy="2349500"/>
          </a:xfrm>
          <a:prstGeom prst="rect">
            <a:avLst/>
          </a:prstGeom>
          <a:noFill/>
          <a:ln w="15875">
            <a:solidFill>
              <a:schemeClr val="tx1"/>
            </a:solidFill>
            <a:miter lim="800000"/>
            <a:headEnd/>
            <a:tailEnd/>
          </a:ln>
        </p:spPr>
      </p:pic>
      <p:pic>
        <p:nvPicPr>
          <p:cNvPr id="49154" name="Picture 2" descr="http://www.chinasatcom.com/n782714/n782779/c903442/part/912051.jpg"/>
          <p:cNvPicPr>
            <a:picLocks noChangeAspect="1" noChangeArrowheads="1"/>
          </p:cNvPicPr>
          <p:nvPr/>
        </p:nvPicPr>
        <p:blipFill>
          <a:blip r:embed="rId3"/>
          <a:srcRect/>
          <a:stretch>
            <a:fillRect/>
          </a:stretch>
        </p:blipFill>
        <p:spPr bwMode="auto">
          <a:xfrm>
            <a:off x="4724400" y="4191000"/>
            <a:ext cx="3657600" cy="2438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卫星导航</a:t>
            </a:r>
            <a:r>
              <a:rPr lang="en-US" altLang="zh-CN" sz="2400" b="1" dirty="0" smtClean="0">
                <a:solidFill>
                  <a:srgbClr val="7030A0"/>
                </a:solidFill>
              </a:rPr>
              <a:t>(Satellite Navigation)</a:t>
            </a:r>
            <a:endParaRPr lang="zh-CN" altLang="en-US" sz="2400" b="1" dirty="0" smtClean="0">
              <a:solidFill>
                <a:srgbClr val="7030A0"/>
              </a:solidFill>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42</a:t>
            </a:fld>
            <a:endParaRPr lang="en-US" altLang="zh-CN"/>
          </a:p>
        </p:txBody>
      </p:sp>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52228" name="Picture 4" descr="http://www.wjbookny.com/images/thumbs/0788796_300.jpg"/>
          <p:cNvPicPr>
            <a:picLocks noChangeAspect="1" noChangeArrowheads="1"/>
          </p:cNvPicPr>
          <p:nvPr/>
        </p:nvPicPr>
        <p:blipFill>
          <a:blip r:embed="rId2"/>
          <a:srcRect/>
          <a:stretch>
            <a:fillRect/>
          </a:stretch>
        </p:blipFill>
        <p:spPr bwMode="auto">
          <a:xfrm>
            <a:off x="5715000" y="152400"/>
            <a:ext cx="2209800" cy="1421638"/>
          </a:xfrm>
          <a:prstGeom prst="rect">
            <a:avLst/>
          </a:prstGeom>
          <a:noFill/>
        </p:spPr>
      </p:pic>
      <p:grpSp>
        <p:nvGrpSpPr>
          <p:cNvPr id="13" name="组合 12"/>
          <p:cNvGrpSpPr/>
          <p:nvPr/>
        </p:nvGrpSpPr>
        <p:grpSpPr>
          <a:xfrm>
            <a:off x="304800" y="1494472"/>
            <a:ext cx="8686800" cy="4680816"/>
            <a:chOff x="304800" y="1494472"/>
            <a:chExt cx="8686800" cy="4680816"/>
          </a:xfrm>
        </p:grpSpPr>
        <p:sp>
          <p:nvSpPr>
            <p:cNvPr id="15" name="矩形 14"/>
            <p:cNvSpPr/>
            <p:nvPr/>
          </p:nvSpPr>
          <p:spPr>
            <a:xfrm>
              <a:off x="533400" y="1494472"/>
              <a:ext cx="8458200" cy="2474524"/>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dirty="0" smtClean="0">
                  <a:solidFill>
                    <a:schemeClr val="tx1"/>
                  </a:solidFill>
                  <a:latin typeface="+mn-lt"/>
                  <a:ea typeface="黑体" panose="02010609060101010101" pitchFamily="49" charset="-122"/>
                </a:rPr>
                <a:t>卫星导航是指采用导航卫星对地面、海洋、空中和空间用户进行导航定位的技术。卫星导航系统一般由导航卫星、地面台站和用户定位设备三个部分组成。</a:t>
              </a:r>
              <a:endParaRPr lang="en-US" altLang="zh-CN"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dirty="0" smtClean="0">
                  <a:solidFill>
                    <a:schemeClr val="tx1"/>
                  </a:solidFill>
                  <a:latin typeface="+mn-lt"/>
                  <a:ea typeface="黑体" panose="02010609060101010101" pitchFamily="49" charset="-122"/>
                </a:rPr>
                <a:t>目前全球建好的以及在建的有四大卫星定位系统：</a:t>
              </a:r>
              <a:r>
                <a:rPr lang="en-US" altLang="zh-CN" dirty="0" smtClean="0">
                  <a:solidFill>
                    <a:schemeClr val="tx1"/>
                  </a:solidFill>
                  <a:latin typeface="+mn-lt"/>
                  <a:ea typeface="黑体" panose="02010609060101010101" pitchFamily="49" charset="-122"/>
                </a:rPr>
                <a:t>GPS</a:t>
              </a:r>
              <a:r>
                <a:rPr lang="zh-CN" altLang="en-US" dirty="0" smtClean="0">
                  <a:solidFill>
                    <a:schemeClr val="tx1"/>
                  </a:solidFill>
                  <a:latin typeface="+mn-lt"/>
                  <a:ea typeface="黑体" panose="02010609060101010101" pitchFamily="49" charset="-122"/>
                </a:rPr>
                <a:t>系统（美国）、北斗系统（中国）、</a:t>
              </a:r>
              <a:r>
                <a:rPr lang="en-US" altLang="zh-CN" dirty="0" smtClean="0">
                  <a:solidFill>
                    <a:schemeClr val="tx1"/>
                  </a:solidFill>
                  <a:latin typeface="+mn-lt"/>
                  <a:ea typeface="黑体" panose="02010609060101010101" pitchFamily="49" charset="-122"/>
                </a:rPr>
                <a:t>GLONASS</a:t>
              </a:r>
              <a:r>
                <a:rPr lang="zh-CN" altLang="en-US" dirty="0" smtClean="0">
                  <a:solidFill>
                    <a:schemeClr val="tx1"/>
                  </a:solidFill>
                  <a:latin typeface="+mn-lt"/>
                  <a:ea typeface="黑体" panose="02010609060101010101" pitchFamily="49" charset="-122"/>
                </a:rPr>
                <a:t>系统（俄罗斯）、伽利略卫星导航系统（欧盟）。</a:t>
              </a:r>
              <a:endParaRPr lang="en-US" altLang="zh-CN"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dirty="0" smtClean="0">
                  <a:ea typeface="黑体" panose="02010609060101010101" pitchFamily="49" charset="-122"/>
                </a:rPr>
                <a:t>美国</a:t>
              </a:r>
              <a:r>
                <a:rPr lang="en-US" altLang="zh-CN" dirty="0" smtClean="0">
                  <a:ea typeface="黑体" panose="02010609060101010101" pitchFamily="49" charset="-122"/>
                </a:rPr>
                <a:t>GPS</a:t>
              </a:r>
              <a:r>
                <a:rPr lang="zh-CN" altLang="en-US" dirty="0" smtClean="0">
                  <a:ea typeface="黑体" panose="02010609060101010101" pitchFamily="49" charset="-122"/>
                </a:rPr>
                <a:t>的空间系统由</a:t>
              </a:r>
              <a:r>
                <a:rPr lang="en-US" altLang="zh-CN" dirty="0" smtClean="0">
                  <a:ea typeface="黑体" panose="02010609060101010101" pitchFamily="49" charset="-122"/>
                </a:rPr>
                <a:t>21</a:t>
              </a:r>
              <a:r>
                <a:rPr lang="zh-CN" altLang="en-US" dirty="0" smtClean="0">
                  <a:ea typeface="黑体" panose="02010609060101010101" pitchFamily="49" charset="-122"/>
                </a:rPr>
                <a:t>颗工作卫星和</a:t>
              </a:r>
              <a:r>
                <a:rPr lang="en-US" altLang="zh-CN" dirty="0" smtClean="0">
                  <a:ea typeface="黑体" panose="02010609060101010101" pitchFamily="49" charset="-122"/>
                </a:rPr>
                <a:t>3</a:t>
              </a:r>
              <a:r>
                <a:rPr lang="zh-CN" altLang="en-US" dirty="0" smtClean="0">
                  <a:ea typeface="黑体" panose="02010609060101010101" pitchFamily="49" charset="-122"/>
                </a:rPr>
                <a:t>颗备份卫星组成，分布在</a:t>
              </a:r>
              <a:r>
                <a:rPr lang="en-US" altLang="zh-CN" dirty="0" smtClean="0">
                  <a:ea typeface="黑体" panose="02010609060101010101" pitchFamily="49" charset="-122"/>
                </a:rPr>
                <a:t>20200</a:t>
              </a:r>
              <a:r>
                <a:rPr lang="zh-CN" altLang="en-US" dirty="0" smtClean="0">
                  <a:ea typeface="黑体" panose="02010609060101010101" pitchFamily="49" charset="-122"/>
                </a:rPr>
                <a:t>千米高的</a:t>
              </a:r>
              <a:r>
                <a:rPr lang="en-US" altLang="zh-CN" dirty="0" smtClean="0">
                  <a:ea typeface="黑体" panose="02010609060101010101" pitchFamily="49" charset="-122"/>
                </a:rPr>
                <a:t>6</a:t>
              </a:r>
              <a:r>
                <a:rPr lang="zh-CN" altLang="en-US" dirty="0" smtClean="0">
                  <a:ea typeface="黑体" panose="02010609060101010101" pitchFamily="49" charset="-122"/>
                </a:rPr>
                <a:t>个轨道平面上，运行周期</a:t>
              </a:r>
              <a:r>
                <a:rPr lang="en-US" altLang="zh-CN" dirty="0" smtClean="0">
                  <a:ea typeface="黑体" panose="02010609060101010101" pitchFamily="49" charset="-122"/>
                </a:rPr>
                <a:t>12</a:t>
              </a:r>
              <a:r>
                <a:rPr lang="zh-CN" altLang="en-US" dirty="0" smtClean="0">
                  <a:ea typeface="黑体" panose="02010609060101010101" pitchFamily="49" charset="-122"/>
                </a:rPr>
                <a:t>小时。</a:t>
              </a:r>
              <a:endParaRPr lang="en-US" altLang="zh-CN"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dirty="0" smtClean="0">
                  <a:solidFill>
                    <a:schemeClr val="tx1"/>
                  </a:solidFill>
                  <a:latin typeface="+mn-lt"/>
                  <a:ea typeface="黑体" panose="02010609060101010101" pitchFamily="49" charset="-122"/>
                </a:rPr>
                <a:t>建设中的中国北斗导航系统</a:t>
              </a:r>
              <a:r>
                <a:rPr lang="en-US" altLang="zh-CN" dirty="0" smtClean="0">
                  <a:solidFill>
                    <a:schemeClr val="tx1"/>
                  </a:solidFill>
                  <a:latin typeface="+mn-lt"/>
                  <a:ea typeface="黑体" panose="02010609060101010101" pitchFamily="49" charset="-122"/>
                </a:rPr>
                <a:t>(COMPASS)</a:t>
              </a:r>
              <a:r>
                <a:rPr lang="zh-CN" altLang="en-US" dirty="0" smtClean="0">
                  <a:solidFill>
                    <a:schemeClr val="tx1"/>
                  </a:solidFill>
                  <a:latin typeface="+mn-lt"/>
                  <a:ea typeface="黑体" panose="02010609060101010101" pitchFamily="49" charset="-122"/>
                </a:rPr>
                <a:t>空间段计划由五颗静止轨道卫星和三十颗非静止轨道卫星组成</a:t>
              </a:r>
              <a:endParaRPr lang="en-US" altLang="zh-CN" dirty="0" smtClean="0">
                <a:solidFill>
                  <a:schemeClr val="tx1"/>
                </a:solidFill>
                <a:latin typeface="+mn-lt"/>
                <a:ea typeface="黑体" panose="02010609060101010101" pitchFamily="49" charset="-122"/>
              </a:endParaRPr>
            </a:p>
          </p:txBody>
        </p:sp>
        <p:pic>
          <p:nvPicPr>
            <p:cNvPr id="1027" name="Picture 3"/>
            <p:cNvPicPr>
              <a:picLocks noChangeAspect="1" noChangeArrowheads="1"/>
            </p:cNvPicPr>
            <p:nvPr/>
          </p:nvPicPr>
          <p:blipFill>
            <a:blip r:embed="rId3"/>
            <a:srcRect/>
            <a:stretch>
              <a:fillRect/>
            </a:stretch>
          </p:blipFill>
          <p:spPr bwMode="auto">
            <a:xfrm>
              <a:off x="304800" y="4038600"/>
              <a:ext cx="8534400" cy="2136688"/>
            </a:xfrm>
            <a:prstGeom prst="rect">
              <a:avLst/>
            </a:prstGeom>
            <a:noFill/>
            <a:ln w="9525">
              <a:noFill/>
              <a:miter lim="800000"/>
              <a:headEnd/>
              <a:tailEnd/>
            </a:ln>
            <a:effectLst/>
          </p:spPr>
        </p:pic>
      </p:grpSp>
      <p:pic>
        <p:nvPicPr>
          <p:cNvPr id="52226" name="Picture 2" descr="https://chaoglobal.files.wordpress.com/2013/10/6351702536447029802012.jpg"/>
          <p:cNvPicPr>
            <a:picLocks noChangeAspect="1" noChangeArrowheads="1"/>
          </p:cNvPicPr>
          <p:nvPr/>
        </p:nvPicPr>
        <p:blipFill>
          <a:blip r:embed="rId4"/>
          <a:srcRect/>
          <a:stretch>
            <a:fillRect/>
          </a:stretch>
        </p:blipFill>
        <p:spPr bwMode="auto">
          <a:xfrm>
            <a:off x="4820940" y="3733800"/>
            <a:ext cx="4132560" cy="26193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blinds(horizontal)">
                                      <p:cBhvr>
                                        <p:cTn id="7" dur="500"/>
                                        <p:tgtEl>
                                          <p:spTgt spid="52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6" descr="http://www.cnsphoto.com.cn/CNSPhotoUse/PicLib/MidPic/07p/PhotoN/070718/070718232a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19" descr="http://images.china.cn/attachement/jpg/site1000/20080813/0011110163680a0cd1d6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20"/>
          <p:cNvSpPr>
            <a:spLocks noChangeArrowheads="1"/>
          </p:cNvSpPr>
          <p:nvPr/>
        </p:nvSpPr>
        <p:spPr bwMode="auto">
          <a:xfrm>
            <a:off x="2286000" y="228600"/>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kumimoji="1" lang="zh-CN" altLang="en-US" sz="2800">
                <a:solidFill>
                  <a:schemeClr val="bg1"/>
                </a:solidFill>
                <a:latin typeface="隶书" pitchFamily="49" charset="-122"/>
                <a:ea typeface="隶书" pitchFamily="49" charset="-122"/>
              </a:rPr>
              <a:t>卫星通信</a:t>
            </a:r>
          </a:p>
        </p:txBody>
      </p:sp>
    </p:spTree>
    <p:extLst>
      <p:ext uri="{BB962C8B-B14F-4D97-AF65-F5344CB8AC3E}">
        <p14:creationId xmlns:p14="http://schemas.microsoft.com/office/powerpoint/2010/main" val="948344577"/>
      </p:ext>
    </p:extLst>
  </p:cSld>
  <p:clrMapOvr>
    <a:masterClrMapping/>
  </p:clrMapOvr>
  <p:transition>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光纤通信</a:t>
            </a:r>
            <a:r>
              <a:rPr lang="en-US" altLang="zh-CN" sz="2400" b="1" dirty="0" smtClean="0">
                <a:solidFill>
                  <a:srgbClr val="7030A0"/>
                </a:solidFill>
              </a:rPr>
              <a:t>(optical fiber communications )</a:t>
            </a:r>
            <a:endParaRPr lang="zh-CN" altLang="en-US" sz="2400" b="1" dirty="0" smtClean="0">
              <a:solidFill>
                <a:srgbClr val="7030A0"/>
              </a:solidFill>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44</a:t>
            </a:fld>
            <a:endParaRPr lang="en-US" altLang="zh-CN"/>
          </a:p>
        </p:txBody>
      </p:sp>
      <p:sp>
        <p:nvSpPr>
          <p:cNvPr id="15" name="矩形 14"/>
          <p:cNvSpPr/>
          <p:nvPr/>
        </p:nvSpPr>
        <p:spPr>
          <a:xfrm>
            <a:off x="533400" y="1494472"/>
            <a:ext cx="5943600" cy="5102935"/>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光纤通信的工作原理和电磁波类似，不过它是以激光作为信息载体，以光纤作为传输媒质的通信方式。</a:t>
            </a:r>
            <a:endParaRPr lang="en-US" altLang="zh-CN" sz="22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1966 </a:t>
            </a:r>
            <a:r>
              <a:rPr lang="zh-CN" altLang="en-US" sz="2200" dirty="0" smtClean="0">
                <a:solidFill>
                  <a:schemeClr val="tx1"/>
                </a:solidFill>
                <a:latin typeface="+mn-lt"/>
                <a:ea typeface="黑体" panose="02010609060101010101" pitchFamily="49" charset="-122"/>
              </a:rPr>
              <a:t>年</a:t>
            </a:r>
            <a:r>
              <a:rPr lang="en-US" altLang="zh-CN" sz="2200" dirty="0" smtClean="0">
                <a:solidFill>
                  <a:schemeClr val="tx1"/>
                </a:solidFill>
                <a:latin typeface="+mn-lt"/>
                <a:ea typeface="黑体" panose="02010609060101010101" pitchFamily="49" charset="-122"/>
              </a:rPr>
              <a:t>7 </a:t>
            </a:r>
            <a:r>
              <a:rPr lang="zh-CN" altLang="en-US" sz="2200" dirty="0" smtClean="0">
                <a:solidFill>
                  <a:schemeClr val="tx1"/>
                </a:solidFill>
                <a:latin typeface="+mn-lt"/>
                <a:ea typeface="黑体" panose="02010609060101010101" pitchFamily="49" charset="-122"/>
              </a:rPr>
              <a:t>月，</a:t>
            </a:r>
            <a:r>
              <a:rPr lang="zh-CN" altLang="en-US" sz="2200" b="1" dirty="0" smtClean="0">
                <a:solidFill>
                  <a:srgbClr val="0070C0"/>
                </a:solidFill>
                <a:latin typeface="+mn-lt"/>
                <a:ea typeface="黑体" panose="02010609060101010101" pitchFamily="49" charset="-122"/>
              </a:rPr>
              <a:t>高锟</a:t>
            </a:r>
            <a:r>
              <a:rPr lang="zh-CN" altLang="en-US" sz="2200" dirty="0" smtClean="0">
                <a:solidFill>
                  <a:schemeClr val="tx1"/>
                </a:solidFill>
                <a:latin typeface="+mn-lt"/>
                <a:ea typeface="黑体" panose="02010609060101010101" pitchFamily="49" charset="-122"/>
              </a:rPr>
              <a:t>就光纤传输的前景发表了具有重大历史意义的论文，开创性地提出</a:t>
            </a:r>
            <a:r>
              <a:rPr lang="zh-CN" altLang="en-US" sz="2200" b="1" dirty="0" smtClean="0">
                <a:solidFill>
                  <a:srgbClr val="7030A0"/>
                </a:solidFill>
                <a:latin typeface="+mn-lt"/>
                <a:ea typeface="黑体" panose="02010609060101010101" pitchFamily="49" charset="-122"/>
              </a:rPr>
              <a:t>光导纤维在通信上应用的基本原理</a:t>
            </a:r>
            <a:endParaRPr lang="en-US" altLang="zh-CN" sz="2200" b="1" dirty="0" smtClean="0">
              <a:solidFill>
                <a:srgbClr val="7030A0"/>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1974 </a:t>
            </a:r>
            <a:r>
              <a:rPr lang="zh-CN" altLang="en-US" sz="2200" dirty="0" smtClean="0">
                <a:solidFill>
                  <a:schemeClr val="tx1"/>
                </a:solidFill>
                <a:latin typeface="+mn-lt"/>
                <a:ea typeface="黑体" panose="02010609060101010101" pitchFamily="49" charset="-122"/>
              </a:rPr>
              <a:t>年美国贝尔研究所发明了</a:t>
            </a:r>
            <a:r>
              <a:rPr lang="zh-CN" altLang="en-US" sz="2200" b="1" dirty="0" smtClean="0">
                <a:solidFill>
                  <a:srgbClr val="7030A0"/>
                </a:solidFill>
                <a:latin typeface="+mn-lt"/>
                <a:ea typeface="黑体" panose="02010609060101010101" pitchFamily="49" charset="-122"/>
              </a:rPr>
              <a:t>低损耗光纤制作法</a:t>
            </a:r>
            <a:r>
              <a:rPr lang="en-US" altLang="zh-CN" sz="2200" b="1" dirty="0" smtClean="0">
                <a:solidFill>
                  <a:srgbClr val="7030A0"/>
                </a:solidFill>
                <a:latin typeface="+mn-lt"/>
                <a:ea typeface="黑体" panose="02010609060101010101" pitchFamily="49" charset="-122"/>
              </a:rPr>
              <a:t>CVD </a:t>
            </a:r>
            <a:r>
              <a:rPr lang="zh-CN" altLang="en-US" sz="2200" b="1" dirty="0" smtClean="0">
                <a:solidFill>
                  <a:srgbClr val="7030A0"/>
                </a:solidFill>
                <a:latin typeface="+mn-lt"/>
                <a:ea typeface="黑体" panose="02010609060101010101" pitchFamily="49" charset="-122"/>
              </a:rPr>
              <a:t>法</a:t>
            </a:r>
            <a:r>
              <a:rPr lang="en-US" altLang="zh-CN" sz="2200" b="1" dirty="0" smtClean="0">
                <a:solidFill>
                  <a:srgbClr val="7030A0"/>
                </a:solidFill>
                <a:latin typeface="+mn-lt"/>
                <a:ea typeface="黑体" panose="02010609060101010101" pitchFamily="49" charset="-122"/>
              </a:rPr>
              <a:t>(</a:t>
            </a:r>
            <a:r>
              <a:rPr lang="zh-CN" altLang="en-US" sz="2200" b="1" dirty="0" smtClean="0">
                <a:solidFill>
                  <a:srgbClr val="7030A0"/>
                </a:solidFill>
                <a:latin typeface="+mn-lt"/>
                <a:ea typeface="黑体" panose="02010609060101010101" pitchFamily="49" charset="-122"/>
              </a:rPr>
              <a:t>汽相沉积法</a:t>
            </a:r>
            <a:r>
              <a:rPr lang="en-US" altLang="zh-CN" sz="2200" b="1" dirty="0" smtClean="0">
                <a:solidFill>
                  <a:srgbClr val="7030A0"/>
                </a:solidFill>
                <a:latin typeface="+mn-lt"/>
                <a:ea typeface="黑体" panose="02010609060101010101" pitchFamily="49" charset="-122"/>
              </a:rPr>
              <a:t>) </a:t>
            </a:r>
            <a:r>
              <a:rPr lang="zh-CN" altLang="en-US" sz="2200" dirty="0" smtClean="0">
                <a:solidFill>
                  <a:schemeClr val="tx1"/>
                </a:solidFill>
                <a:latin typeface="+mn-lt"/>
                <a:ea typeface="黑体" panose="02010609060101010101" pitchFamily="49" charset="-122"/>
              </a:rPr>
              <a:t>，使光纤损耗降低到</a:t>
            </a:r>
            <a:r>
              <a:rPr lang="zh-CN" altLang="en-US" sz="2200" b="1" dirty="0" smtClean="0">
                <a:solidFill>
                  <a:srgbClr val="7030A0"/>
                </a:solidFill>
                <a:latin typeface="+mn-lt"/>
                <a:ea typeface="黑体" panose="02010609060101010101" pitchFamily="49" charset="-122"/>
              </a:rPr>
              <a:t>每公里</a:t>
            </a:r>
            <a:r>
              <a:rPr lang="en-US" altLang="zh-CN" sz="2200" b="1" dirty="0" smtClean="0">
                <a:solidFill>
                  <a:srgbClr val="7030A0"/>
                </a:solidFill>
                <a:latin typeface="+mn-lt"/>
                <a:ea typeface="黑体" panose="02010609060101010101" pitchFamily="49" charset="-122"/>
              </a:rPr>
              <a:t>1 </a:t>
            </a:r>
            <a:r>
              <a:rPr lang="zh-CN" altLang="en-US" sz="2200" b="1" dirty="0" smtClean="0">
                <a:solidFill>
                  <a:srgbClr val="7030A0"/>
                </a:solidFill>
                <a:latin typeface="+mn-lt"/>
                <a:ea typeface="黑体" panose="02010609060101010101" pitchFamily="49" charset="-122"/>
              </a:rPr>
              <a:t>分贝</a:t>
            </a:r>
            <a:r>
              <a:rPr lang="zh-CN" altLang="en-US" sz="2200" dirty="0" smtClean="0">
                <a:solidFill>
                  <a:schemeClr val="tx1"/>
                </a:solidFill>
                <a:latin typeface="+mn-lt"/>
                <a:ea typeface="黑体" panose="02010609060101010101" pitchFamily="49" charset="-122"/>
              </a:rPr>
              <a:t>；</a:t>
            </a:r>
            <a:endParaRPr lang="en-US" altLang="zh-CN" sz="22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200" dirty="0" smtClean="0">
                <a:solidFill>
                  <a:schemeClr val="tx1"/>
                </a:solidFill>
                <a:latin typeface="+mn-lt"/>
                <a:ea typeface="黑体" panose="02010609060101010101" pitchFamily="49" charset="-122"/>
              </a:rPr>
              <a:t>1977 </a:t>
            </a:r>
            <a:r>
              <a:rPr lang="zh-CN" altLang="en-US" sz="2200" dirty="0" smtClean="0">
                <a:solidFill>
                  <a:schemeClr val="tx1"/>
                </a:solidFill>
                <a:latin typeface="+mn-lt"/>
                <a:ea typeface="黑体" panose="02010609060101010101" pitchFamily="49" charset="-122"/>
              </a:rPr>
              <a:t>年，世界上</a:t>
            </a:r>
            <a:r>
              <a:rPr lang="zh-CN" altLang="en-US" sz="2200" b="1" dirty="0" smtClean="0">
                <a:solidFill>
                  <a:srgbClr val="7030A0"/>
                </a:solidFill>
                <a:latin typeface="+mn-lt"/>
                <a:ea typeface="黑体" panose="02010609060101010101" pitchFamily="49" charset="-122"/>
              </a:rPr>
              <a:t>第一条光纤通信系统</a:t>
            </a:r>
            <a:r>
              <a:rPr lang="zh-CN" altLang="en-US" sz="2200" dirty="0" smtClean="0">
                <a:solidFill>
                  <a:schemeClr val="tx1"/>
                </a:solidFill>
                <a:latin typeface="+mn-lt"/>
                <a:ea typeface="黑体" panose="02010609060101010101" pitchFamily="49" charset="-122"/>
              </a:rPr>
              <a:t>在美国芝加哥市投入商用，速率为</a:t>
            </a:r>
            <a:r>
              <a:rPr lang="en-US" altLang="zh-CN" sz="2200" b="1" dirty="0" smtClean="0">
                <a:solidFill>
                  <a:srgbClr val="7030A0"/>
                </a:solidFill>
                <a:latin typeface="+mn-lt"/>
                <a:ea typeface="黑体" panose="02010609060101010101" pitchFamily="49" charset="-122"/>
              </a:rPr>
              <a:t>45Mb/ s</a:t>
            </a:r>
            <a:r>
              <a:rPr lang="zh-CN" altLang="en-US" sz="2200" dirty="0" smtClean="0">
                <a:solidFill>
                  <a:schemeClr val="tx1"/>
                </a:solidFill>
                <a:latin typeface="+mn-lt"/>
                <a:ea typeface="黑体" panose="02010609060101010101" pitchFamily="49" charset="-122"/>
              </a:rPr>
              <a:t>。</a:t>
            </a:r>
            <a:endParaRPr lang="en-US" altLang="zh-CN" sz="22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sz="2200" dirty="0" smtClean="0">
                <a:solidFill>
                  <a:schemeClr val="tx1"/>
                </a:solidFill>
                <a:latin typeface="+mn-lt"/>
                <a:ea typeface="黑体" panose="02010609060101010101" pitchFamily="49" charset="-122"/>
              </a:rPr>
              <a:t>今天的光纤传输已经可以达到太比特</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秒量级</a:t>
            </a:r>
            <a:r>
              <a:rPr lang="en-US" altLang="zh-CN" sz="2200" dirty="0" smtClean="0">
                <a:solidFill>
                  <a:schemeClr val="tx1"/>
                </a:solidFill>
                <a:latin typeface="+mn-lt"/>
                <a:ea typeface="黑体" panose="02010609060101010101" pitchFamily="49" charset="-122"/>
              </a:rPr>
              <a:t>(1Tb/s=1000 </a:t>
            </a:r>
            <a:r>
              <a:rPr lang="en-US" altLang="zh-CN" sz="2200" dirty="0" err="1" smtClean="0">
                <a:solidFill>
                  <a:schemeClr val="tx1"/>
                </a:solidFill>
                <a:latin typeface="+mn-lt"/>
                <a:ea typeface="黑体" panose="02010609060101010101" pitchFamily="49" charset="-122"/>
              </a:rPr>
              <a:t>Gb</a:t>
            </a:r>
            <a:r>
              <a:rPr lang="en-US" altLang="zh-CN" sz="2200" dirty="0" smtClean="0">
                <a:solidFill>
                  <a:schemeClr val="tx1"/>
                </a:solidFill>
                <a:latin typeface="+mn-lt"/>
                <a:ea typeface="黑体" panose="02010609060101010101" pitchFamily="49" charset="-122"/>
              </a:rPr>
              <a:t>/s)</a:t>
            </a:r>
            <a:r>
              <a:rPr lang="zh-CN" altLang="en-US" sz="2200" dirty="0" smtClean="0">
                <a:solidFill>
                  <a:schemeClr val="tx1"/>
                </a:solidFill>
                <a:latin typeface="+mn-lt"/>
                <a:ea typeface="黑体" panose="02010609060101010101" pitchFamily="49" charset="-122"/>
              </a:rPr>
              <a:t>，因此可以说“</a:t>
            </a:r>
            <a:r>
              <a:rPr lang="zh-CN" altLang="en-US" sz="2200" b="1" dirty="0" smtClean="0">
                <a:solidFill>
                  <a:srgbClr val="FF0000"/>
                </a:solidFill>
                <a:latin typeface="+mn-lt"/>
                <a:ea typeface="黑体" panose="02010609060101010101" pitchFamily="49" charset="-122"/>
              </a:rPr>
              <a:t>光纤通信是电信史上的一场深刻革命</a:t>
            </a:r>
            <a:r>
              <a:rPr lang="en-US" altLang="zh-CN" sz="2200" dirty="0" smtClean="0">
                <a:solidFill>
                  <a:schemeClr val="tx1"/>
                </a:solidFill>
                <a:latin typeface="+mn-lt"/>
                <a:ea typeface="黑体" panose="02010609060101010101" pitchFamily="49" charset="-122"/>
              </a:rPr>
              <a:t>!</a:t>
            </a:r>
            <a:r>
              <a:rPr lang="zh-CN" altLang="en-US" sz="2200" dirty="0" smtClean="0">
                <a:solidFill>
                  <a:schemeClr val="tx1"/>
                </a:solidFill>
                <a:latin typeface="+mn-lt"/>
                <a:ea typeface="黑体" panose="02010609060101010101" pitchFamily="49" charset="-122"/>
              </a:rPr>
              <a:t>”</a:t>
            </a:r>
          </a:p>
        </p:txBody>
      </p:sp>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50178" name="Picture 2" descr="http://www.wea.com.cn/userfiles/2010122102200170554.jpg"/>
          <p:cNvPicPr>
            <a:picLocks noChangeAspect="1" noChangeArrowheads="1"/>
          </p:cNvPicPr>
          <p:nvPr/>
        </p:nvPicPr>
        <p:blipFill>
          <a:blip r:embed="rId2"/>
          <a:srcRect/>
          <a:stretch>
            <a:fillRect/>
          </a:stretch>
        </p:blipFill>
        <p:spPr bwMode="auto">
          <a:xfrm>
            <a:off x="7086600" y="1143000"/>
            <a:ext cx="1957956" cy="1600200"/>
          </a:xfrm>
          <a:prstGeom prst="rect">
            <a:avLst/>
          </a:prstGeom>
          <a:noFill/>
        </p:spPr>
      </p:pic>
      <p:sp>
        <p:nvSpPr>
          <p:cNvPr id="50182" name="AutoShape 6" descr="data:image/jpeg;base64,/9j/4AAQSkZJRgABAQAAAQABAAD/2wCEAAkGBw0PDQ8PDQ8NDhAPDg0PDw0ODw8NDg0NFRIWFxURFxUZHighGRsxGxMVITEhJSsrLi4uFyAzRDMtNygtLisBCgoKDg0OFxAQGy0mHiUtLSsrKy4tKzAtLS0rLS0tKy0rLS0rLS0yKy0tLS0tLSstKystLy0tLS0rLS0vLS0rK//AABEIAL0BCgMBEQACEQEDEQH/xAAbAAADAAMBAQAAAAAAAAAAAAAAAQIDBAUHBv/EADwQAAEEAAQEBAQDBgUFAQAAAAEAAgMRBBIhMQVBUWEGEyJxMkJSgWKhsSMzkcHR8BRjcoLhByRDU/EV/8QAGwEBAQADAQEBAAAAAAAAAAAAAAECBAUDBgf/xAA8EQACAQEGAwUGBQMDBQEAAAAAAQIDBBEhMUFREmFxBRMigfAykaGxwdEjQlJy4RRiooLS8SQzQ1OyBv/aAAwDAQACEQMRAD8A80X6+cUEAIAQAgBACAEAIAQAgBACAEAIAQAgBACAEAIAQAgBACAEAIAQFxRucQ1osledWrClBzm7kjOnTlOXDE35o2ZWQQDzJNXzS/KCPlBuso5u/s6KrcP/AFFfwrKMdceSzk9ErzYnFL8Oni9X9jC6WOIVEBJILuc6tBPJjT0+o676DRelKNas+Or4Y6Q16ye7/SsFq2YuUaaujjLV/b7+7c01vGsCAEAIAQAgBACAEAIAQAgBANAFIB0gCkAUoB0gFSAKVAqQBSASAEAIAQAgBACAuKMuND/4vKvXhRg5zeHz5LdvYzhBzdyMz35Rkj1J0c4buPQf3/U8uc2pRq11fL8lNac3pfu3hH57UVhwU8tX9F6xKxEgawRNAb/7CN3u6E9ui2bLZ5Sl39fGWm0f2/7ni+SwJXlCC4Kfn6+enW41gw1ew6lbkqsYyUdXpr16czXVOTXFpuSvQ8xgJkUSEBACAEAIAQAgBACAdIB0gHSgBANCAgBACAEAIAQoqQCpAIhUCQAgBACAzYbDukcGtF7a9Fr2q1U7NDjm+i1fQ9KdNzdyM2JexgyRGwB65ORPQHmO/vysnkKrUlU4pxvq5xj+WnH9Utn8XkrsbtvhjGNyfh1er5Ix4d5b8LSZHUGCrcL5116LKyUlV4qs3fB5zeHHdttTWi1z5u966auivFotv5LdG2P94Q+T6Aba0/icNz2Gnc6he39VVtXhs3hgs5tf/C+rwMe6hRxrYy/T/u+2fQ15HucbPtVUB2AXQoWenQjdHzbxb5tmtVqzqyvfktFySBkZJoDbe9APfosqlenCKk3g8rsb+m/kKdGc5cKWWfLrsWZAzRh15ybH2b0HfdeEaU6z4qyuWkPrLd8slzdzPV1Y0lw0s9ZfRbLnm+WRhW4aoIAQAgBACAEAICgEAwFANACEBQAhB0gCkAUgCkAqQAgBUoIBIUVIBEKgSA2MHhHyupoNcz/fb7cyQNVpW23UrJDinnotWe1GjKrK6JmxEzWtyRaM2c8bydQL+XTeta5ABo4lCNotVZ1H7e/5aa2S1nyyjnLHA3ZOFKHCv+f4+fQw4fDuf6vS1jfmdeRvME9T0aLJ323yqVbPGPDj3bemM60vm47vKWS8OeMKdSbv1+EVzMvnfJAHEv0dIf3snUfhHYfcnltOzzrR722tRprFQvwX7nr0y+RO9jTfDQxl+r7bdc+hhbGbIbTiLzPv0NHW/wCa9KlohJR7xNRfs07vFLrHRcncl+e7JeMaMpX3PrLRefpvQzQRgDNdN1uWvU7swHbnr/PQ+VoqznLu5rinpSTwS3qS25ZaJSuvNujGMI8UcFrN5vlBfXPdrIwyyZzljaQC4AMFuc5x0Hclb9nsvdvva0r53Z5KK2itFu83qzVq13Nd3TV0dtW93u/loPE4UxgB7mZ7OaJpzOj/ANRGgP4bsc6W1TqceKWG+/TXzy2vNeUOHPM116GAIAQAgBACAaAYCAagGhAUIOkA0AKECkAIApACAKQAhRUqBUgBUoIBIU2MFgXSno0WSbA0G+p2HUnQdzQPP7Q7Sp2SGOMtF9X6veSPehQlVlcjbxmNZGzyoNBVPeBRf26hvbc7lfPWPs+v2jU/qK7aj8XyWy5rpG/GT6FSvTs8e7p4vVmo2BrfXiL5FsA0fJpYLvoZt3PStVuV60rQ/wCjsMVwLCUvy9Oa3uz6XnlCioLvq7zyWr9e4T5JJ3BoAAF00elkbdyew6k/cldClZqFgg69V3y1k8+kUsuSXQ8p1qld8EFdHb6vd8zK9rImltnUeqtJJB0H0M7nU9OQ0Kda0dozU6Suism8Yx5pfnnz9iOjk02/Z06dnV1TPZZvr+lcvaetxD9ADJTW7thbpfc/1P8AwvejC9yhZHe8p1pYvpHRtbK6Edr70ZTuilKuv201h5vZf5P4mQYR72iSZwgi2a5wJLu0bN3cug7rYp1KNBujZo8c/wA2Ou8578sZbRuNeo51vHVdy06bJGM4wMBbhwYwQQ6UkefIOYzD4G/hb9y5bsaDl4qzve35V5avm/K48XVuV0MPmzE7BvaLeMg5B1NcdPp3rUa7Lzrdo0KclC++T0WL+BlCy1Zq+7Dd5eZjyt+r8isu+rv/AMf+S/n5l7qj/wCz4MhbZqggBACAaAYCgKQAhB0oQaAFCDQBSgHSECkAUgCkAUgEhQVAkAqVKJAb3DuHulNu9Ld7Jqx1vpp99hzI5naHaMbOnGGMvguvPZebwNmjQc8XkbGNxGc+RhRmbzI0Dq567NHfQb+3IslgjU/6u2vw5pP5vfktsErs9qVVv8GivXr+dlq3HCLaRJLeklWxvdgO/wDqP2GmZb0atXtJuNO+FFYN6y5LZb+rl0LNi7pT+C+7+HU14sO+QlzjQ+J0jj1O5PPmtmvbbNYIxowV8n7MI4t/bnJ4atnlCjVtDdSTw1k8vXJF/wCIDQWQ3ru8jVxHT/n8l4Owyr/j9oNXLHgv8EV/c/zPfKPJ4M9VXUPw7Mne/wA2r6bfPmZMFhZHO9Dcz9bc74IyNSSeZG56brC2W2m0o1G4weUF7dTos1D3X6tLB2lHu8Y4z30j93zyWl+ZkfNDCSWViJr1ldrEw/hHzHvtpoSF70rPaLRFKr+HT0hF4tf3SWX7Y3bNs8J1Iwba8Ut2azhLKfMlcdTXmPs3+FoGp9mjTsFs1bRZbBTUMEtIr6JGNOlVtEsMQEzWfuxR+s0ZP4jRn2s/iWpw2y2e1+HD/J/Red/RM2PwKH90uWXv18vea7nE7ro2ayUbOrqau3ebfVvFmpVrzq+08NFovIlbJ4ggBACAEBQCApQAhBgKEGoQaAYChB0gvGoQEAUgCkAIAQCpAKlSipAJUp0uG8ML6c8DLpTTzB2JrX2G59lybf2iqV8Kbx1e38/LU3LPZnNpvL5mxjnNc0ta7JEPS+Y6+Y4aeXGB8Z61oNBYGp4lipuvNVaibjnCGsv75bR2vzzxVyfQqrgi4p3bvSPJby+XvZzTKZLiw7Sxm5AIzSV8z39L9gPeyujWgrRJytElwR9p5RW8Y7v9Us9I3O+7WU+FcFFPH3vry5LzvM4w0UOsxzPH/jbyPSv67dNQV5Vu0K9ZRoWGPCmvC7sWt4rSK/U8MuFSyM4UKdLxV3e9vu9+S87jXlkknNDRo1q6Y0fU4n9StihZ7J2PSlWrSvnLOTxlJ7L11POc6tslcsIryS9e82Gwwwi5DZ0NAHM4fhboQPxGhsRn2Woqlt7TlxQXBDRyWXNRecuclhpFe0/RulQXCvPd/ZcvfeYJsXLMPLYAyMAXG0gNytNgvdoKBPOmjkAuvQsdlsEZVpPxfmnJ3t+bNVzqVnwxXkgMUcXx1I/pRyN/27u9zQ7OC8narTa8LNHhh+uSx/0x+ruPfuKVDGs73+lZ+byXz5GvNO5xs9K6kjkL6dhQHRbVl7Oo2d8ftT1k8X/HRHjWtc6i4VhHZfXfzMK3zVBACAEAIAQFAIBhQDQgwoQYUINQFAIQahB0gClCXjpCBSC8dKAVKi8KQt4qQCVKIoU7fDeDgBsmItocTkjy259b0DvqQNRQJ1s+k8W29ouTlToae1LbkufrpvWezXtOfkvvsuZm4ri2RnJWZ+rRA0kiO9w9wNlx5gG+RI2PBoWGrbZpRwprNvJ/dbrJ/mej6tSvTs8bnjJ6L1h89c8sMfB3PaZca8sAGURN9JaK0BoVG0fSBfbdbts7Ro2dOzWW+U3m1jJ+f1w2jjcakKM6t1Sq7lotF0Xrmc7E47KPLwzRE0fNpnNc7G32PWiBovSlZZzcFVSlUuTUP/HSWja1a0vxbV6UcWYzrqKfBhHf80vsjRiYXWRs3RzycrGnpfXsAT2W/GvGi3Ts67yq/alpf/c8ld+lZcszW4XPxTwj6yNh+KyjLHpRvMRVHq0ddPiNnpl2WVDsiLqf1Frlx1OfsrklovTvzMp2rw8FPBevjzzMDI79TyQ0m8zt3m9a5n+9Qvd9oOq+7skeNrDiygvPXpG/ZtGUbLwrjrvhW35n0X1dxbsTQyx+kA3exutx099T3VpdmpzVW0y456X+yv2xy83e+Yna+FcNFcK+L6v6K41l0zTBCAgBACAEAIBhAUFANCDChBhQg1AUAhBqEGAoQqlCDpCBSgHSXgKS8XhSXgVIBUqURCovPouEcNEH7adrHSBrXsilcWR4dp+GeYjVv4Wj1O5C9Rwrdbu8ThCV0MnJYuT/AEwWr3eS+fQs9B+01jzyXNk4/GTyzGHC5nynSbEZckmljy2gaQsFnQajawS5q5FKMaqdWu+7s8cEr/ae1+r3azyXLpVG6S7uljUeLey0v25LQy4XBRYSF05IdKBla81kY/UEtO4AojMLJNBvOrWt1q7Ql/T2WPBT/wAn9IrrjyTuPGFKnQ8c3xS+H8mjipJCwNeXkn1eW6m2T8z2jRja2jHuSefpZ6VGxt0qLvqfmkle1+2/OX9zeGr0abnV8U8tF9+XLU5cjIh6pD5zjrlaS2P7nd32odytyzUq1qXBDwUtXfjJ645u/V5aYnlU4KWM8ZbbGJxfJvQa3QAU2OMdABoF1u+oWRKhRjfL9Mc+r0S5u7keMaVSv45O6O7y6LforyLaNhmPVw0+w/r/AAWP9HVtONqeH6I+z/qecvhHkZd/To/9lY/qefksl1xfQxyOJNkkk8zqV04RjFKMVcjVlJyd7d7IWRiCAEAIAQAgBACAoICgoAUIUoQYQhQChBqEKAUIMKEKAUINQgIBoQEAIUSAyQYWWTN5UckmVuZ2Rjn5W3VmthZCxnUhC7iaXUyjGUskdjCYWPCMdNiK8xrGuaDREAcaBogjOdQLBo3TXkEN+c7Q7YUm6VJXxWbvuT5X7b3YvJXZnUs1iylPD16/kwNxpLgcY7/DFz82HwuapRY9Uzg4+h5/9khLul0AOD/XzaauXE8OLFXR/TFLJb3XPRtZnVVKnTfE8tFhn+p89r9TYxbjhYfW5uH8wejDwn1xxkaF7zq6U2NxTehNg+9Cy1LTLvK0roxwveCitoxyXJLHds1atfhXClnpu+b16nE//QfbSGNYGNayFlF3lACgWsNkv0GrrPa6I7kIJ0GqT7ulrJ+3PotL/e8rjS4mprixlotEY80jjRt7jZyD168y7qfyHfllCzWejD8VcENI5ynzlq/2rD9WyzU6kndDGWr0X08yHNAPrOd30g2L7u5+w/iujFWi0K7/ALcNvztfKPle9mjzvo0sX45f4r6v4LqY5Hl2+w2aNGj2C3aFnpUI8NNXfXm3q+bPCrWnVd83/HRaIhbB5iKFJKoEgBACAEAIAQDQFBQDQgwoQYUIUFCFKEGAoQoKEKAUINQg6Qg6UIOkAUgFSA6/hzw7iMfLkipkbaM2If8Au4W/zPQfoNVp2y3U7LC+WLeS1frc96NCVV3I9IkgweAwflYctij/APLiZtXzuA1IG7jr2A7br4PtLthqTlUd89IrJets92jq8VOzq5ZnkXG+NiN7m8Nzv9emJkL58Q2QjLbTWVrz9Wr6IF0FzqFatVglUWWS9et7zYoVJuLm44t5+sjiw8KeZA7EyFsjjn8oESYh2vxOvRg7u9luRoNvxe7X+Ct3Ys7eK4h6jTTLiJPnBdNKRWobpoLu3foN/o/BQhGVp0Xhj+Z+WHCvnrs9ZSc21SWOr0RbMG2NodiHGMuAqNha+dwPL6Y299SfyXvQdstklNJRWjz4f26X88X+0so0LOrpO96rfq9uS+JhnxVgsiY2GM7sbZLv9Tjq776Lt2WwUqD485ayeLNKrap1Fw5R2WRqLfNcSFJVKBVKSVQSgBACAEAIAQDCAoKAahBhCFBQhQUIMKELChiUAsSDUIUAhB0oQdKEHSAKQH0fhvwlNiwJZT5GGuzIR65G8/LB0/3HQXzork9odrUrImljL4Lr9vkbdGyua4pYL1kfQ8X8WYTCRDCcOiExj0EbD/28bub5ZD8bvy91+fWi32i2TcoPPOT+nLphzawOvZrPVtH4dmjhvp7/AF5nnnGuISYhxlx+I8z/AC2ksgYPpvd3sNFrUqNOm74eKW+nv+iR3aHY1msq7y0yvfr19DHhMBjMQAMLh3Bg2ke0xgD8DRt7n+C6dCx1pXS+LwS6ffE87Xb4zi6dKKURy8LfC58Tj5RBqXLed76B/aSuHe8jQ4/dbtGlX73hopuS2ufm28Etn7sTkT7uMb6j9etimytjBbC0C/ieRq49aJJPu4k9Muy+lsfYii+8tL4pPTFrzbxl54cjnVba2uGmrkazySSSSSTZJ1JK76SSuRpX3krIpJVKSVSiKpRKlJKFJVAIAQAgBACAoIClCAFCFKEGFCFqEGFCMoKELCxMRhCFBQhQChBqEGgPtvBHhKKdoxWMI8oOpkJv1uHN3Udhv+S4Xafacqb7qjnq/t9zp2SxOXikvI9HfivLBbEwWAGguFNqtKr9F80qXE75M7MKMVjI8q8V+Hpf8QBA5sUMjnF9NBEJ00awVp8R3025LKfZ3ftLiujt6+pvrtSpRpqnTS6mfhHAuHQEOEUmLnFftJxeQ9Q3YD2C9qdGjRd0Fj72aE5VKj4qjvPocfxNuEwzpZ2OAccsUUdM811HQu3A0N8vyW5Z7PK01FGPnrcvua9atGlC9nmfE8fJiJXSyVZoBrRTGNGzWjkF9XQoxowUI/y+pwqlWVSXFI0yvdGJJVKQVkZCKpSSqUkqlEqURQpKoEgBACAEAICggKUIMKEGFCFBQhShCgoYsoLEhShCgoYlBQhShCmNJIAFk7AKNpK9hJt3I9I8E/8ATx0mWfHAsZoWwnRzx36BfM9pdtKN9OjnudazWJR8U89j67xHx7AYEMZcTTG13pHysAOgABN/3zXDo0qlROc3gzo8fDgcHinGyMrW5HF9EZfVTSLBsaLep0ksTJyNTB4eSd2aXQAiwaDR/FZt3IXmfjPE/wDCxSh+IiheI3eRQD5Hvr0HIBdXXID3XpZrO6043RbV+O3PE169ZQi73c9DyzF4qWZ5fNI+V5+Z7i41015dl9bTpwpx4YK5cjhSnKTvk7zXK9CCKpSCqZElUpJWRkiVSkoUSyKIoUkqgSAEAIAQAgKCgKQgwoQYUIUFCFKEKChiywsWQoKEKChiUsW0leyZmfC4aSVwbExzySB6QXb+y8p1oQjxN4GdOlObuSPX/A3gRmFAxOMAMtWGGssY7918h2n2vKu+7pez8zs2ezRpK/UXjjx4zDsdFhiC8aF42bpt+i1LPZIxXeVfce0p3YI8ZnxWKx+IyRh8r3nYa6e/Ie6Va86z4YZGKV56t4W8C4iDBjzXjODnJPyx18AvSkjXjSugnfzPVK44viDxNBCTHgf2sg0di3nMxh/y27E/iqvfl3rH2bOfjr4L9O/X1eaFpt6j4aee58PLI5zi55c5ziS5ziXOcTuSTuV9BGKiklkcltvFmMrIElZGRJQpJWRSCqZIkqlJKpkJUEqmQiqUkqgSAEAIAQAgLCgGhBhQgwoQoKEKUIUFiYssKMhQUMSZZmsbmcaH69gte02mlZ4OdR3L58kZQpym7oo1+G4TGcSxDcNhI3uLj8Lflber3nYD8l8Tbu1K1sk4rww2+/2+eZ1qFmjT5s9s8CnhnDnS4N+Kw02JhaC9zLzEusvj6EgjYcuV2vGrOpXjGEMlp9fM2YqMcjU8a+NnyREYORoYczTykNXZ10I9P5rYo2WNFcU1fIkpXrA854HwLG8VlAjDhHm9UrrIBO9dStaUp1vFJ3R9ZEjA9p8PeF+H8HwxkkLG5Rck8hFk9z/ILzUpVGqVFfdmbaij4Xxt/wBQJcZmgwmaHDbF3wyzjv8AS3t/HovqOzexoULqlXGXwX8nItNtcvDDLc+FK7poCKpSSqUkrIyJQpJWRSCqZCKpSCqZCVKSqURVKSVQJACAEAIAQFBAUoQYUIMKEKChClCFBQxKCxZDBjMayIdXcmj9T0C5faPalKxq54z0X32XpHtRs8qvTczeGvDmK4pI6Rz2wYWHXEY2U5IMPHzAvd1cv4r4mvXrWup3lV9Psl9fedenTjTjdE6vGvGOHweHdw/w/mihdpiOIu0xWMNUaNAsbvtXal4ymoq6P/H3fP3GZ8LBiZI5GyRucx7XBzXtNODuq8VJp8SzLcem+AeDjispkz0KBmhFgiT5g3UkNqtd9V1YVY8DqN8ruZhGOOJ65jeIcO4LhWghodlqOGMAPeew5DuvOhZ69uqcMFh8ESrWjTjfI8j8UeKcVxGTNM7LG0/s4Gk+Wzv3Pcr7Gw9n0rJG6OL1epxLRaZVXy2OEt81xFUoigIKpkSVkURQpBWRkSVSklUpJVMhKlJVKIqlJKoEgBACAEAICggKUIAUIUFCFBQFKGJQUIzn47iYbbY9Xc3cm+3Ur5ntTt2NO+lZ8Zay0XTd/DqblCyOXinlsdDg/h6NsbcdxeR0GEJLo4Qf+74gR8sbdw3kXn/lfLcDk3UqvPfXr9jpK5K5Gv4m8WTY1rYI2twuCi/cYGH0xtA2c/63dyvKdTiwWXr1cLtz51eRRgWgPuvAvDMXhyccMScBGwDNO4AsPRpYfjN7NGpuhut+hQcYuU3cnpuY33lY7iE+JkdLiJHyvcT63jKSOXp+XStOS+37Pp8FnguHhd2RwrTLiqPG817W4a4KlEgEVSklUpJVKSVTJElUpJWRSSqZElUpJVKJUokKSVQJACAEAIAQDCAsKAFDEpQDChBueALJoDcledWrClBzm7ktQouTuRysXjnSHJGDRNafE/sviO1O252m+lRvUPjL7Ll79jo0LMoeKWZtcNkgwTvNniZiZw24YHm4Yn8nyD5q+nZcdRjSxli9jZvbyOfxTieIxUzpsTI6WR2mZ2zW8mtGzW9gvGc3J3syNNYgyRRucQ1oJJ2A1VSbdyDPt+FeH8Pgo2YjiNue/WHBsrzpq50fhb1cdP0XUs1kukldxTeS9f8ACPOc0lfLIriPEJcS9rpqa1n7nDx2IMONvSObq3edT2Gi+rsfZqpNVKuM/gunPn7rjk2i1Op4Y4I110zTBAJUoiUAiqUkqlEhSSVkUkqmSJVKSVSklUoiqUSpRFCkKgEAIAQAgBAMICgoBoQYUIRPiGsFuPsOZWjbrfRscOKo8dFq+n3M6dKVR3I5U0skzugGtfK0dSvgbd2jWt0/HglktF/PM6dOlGmsBGYRWIjbqIdJ/JvT3WlxcGEff9j0uvzNUknU69yvMokBtcPwEs8gjiaXEkDQWs6dOVSXDEjdx9rhYMPwz0sDMTjfmLvVBhD+Kvif+AfeufdsPZ8ptxp56y0X88vfca9atGnjL3GlJI973SSvdJI82+V5tzjy9h0A0C+rstjp2eN0c9Xq/WxyqtWVR3sLW0eIWoB2hBWqUVoBEqlEhREqlJKpSSqURVKQVTISoJKpQVKSVSkoAQAgBACAEAICggKUIa2KxgZoNXdOQ91we1O26dkvp0/FU20XX7fI2KNnc8Xkcp8jnG3G18JXr1K83UqO9s6MYqKuQOl9OUaDn1cepXnfhcW4xqAEB1eCcDlxTiRTI2jNJK85WMYNySdl70bPKpjktyNn0TMZHBGYcAS0EVJjKLZZerYubG/i3PKtCvp+z+y+8injGHxl9lz925pVrSoYRxZqMaAKAodAvpoU404qMFckc2TcneylkYjtCBaC4LQXBaAEAkKIlUpKpSSVSiVKSVSiKpSSqUSpRFCklUCQAgBACAEAIAQDtSTSV7KaOLx3yx/d39F8d2r/APoOK+lZX1l/t+/u3NyjZtZ+459r5J4m4CASAEB2+F8FtonxR8mG9CQS+U/Sxu7it2z2RzulPLTd9EYSkdPE4syNEbW+VA0gtgBsvI2fKfmd22HfdfYWHspJKdZdI6Lru/gueZz61ov8MPeYwV3DSHagHahB2gHahAQBaAVq3FFaoFaFJJVKJUoiVSklUokBJVKCpSShSVQCAEAIAQAgBATI8NFuNBeFptNKz03Uqu5esjKMXJ3I5mKxRfoNG9OZ918B2p2zVtj4I+GG2/X7ZdTo0qKhjqa64x7CQAgKYwuIAFk8kSvB9Bg+Hw4enYhvmTEB0eHGns55+Vv5nkuvY+z3Kai43yeS0XOWy9K88Z1Ele8jNNNJI/PK7M4CmgDKyNv0MbyH5lfZ2Ls+NDxyd899uSWi+L1OdVrOeGggV0DwGgGCoS4doQdqALQBaALQBaARKpbhWgEqURKpSUKJUCKpRKlEUKSVQJACAEAIAQAgJkdTSd6BNLXtdfuKE6t1/Cm7uhlCPFJI5E8rnm3fYcgvzO2W6tbKneVX0Wi6HUhTUFcjGtQzBAJAMIDvxsGGjiMYBkmJaJHC/L0uw3mf71XXslnSdNL2pu6/byPCUs29CmtqzZJcbc5xtzndSeZX3llslOzQ4Yebebe79dDnVKjm72Utk8xqEKBQDUICAdqEC0AIAtAJUoIAQEqlEUKJUCKpRKlBCklUEoAQAgBACAEAI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50184" name="Picture 8" descr="http://www.iccsz.com/UploadFiles/Image/2009News/200908030926103281.jpg"/>
          <p:cNvPicPr>
            <a:picLocks noChangeAspect="1" noChangeArrowheads="1"/>
          </p:cNvPicPr>
          <p:nvPr/>
        </p:nvPicPr>
        <p:blipFill>
          <a:blip r:embed="rId3" cstate="print"/>
          <a:srcRect/>
          <a:stretch>
            <a:fillRect/>
          </a:stretch>
        </p:blipFill>
        <p:spPr bwMode="auto">
          <a:xfrm>
            <a:off x="6614654" y="2895600"/>
            <a:ext cx="2352390" cy="1676400"/>
          </a:xfrm>
          <a:prstGeom prst="rect">
            <a:avLst/>
          </a:prstGeom>
          <a:noFill/>
        </p:spPr>
      </p:pic>
      <p:sp>
        <p:nvSpPr>
          <p:cNvPr id="50186" name="AutoShape 10" descr="https://encrypted-tbn3.gstatic.com/images?q=tbn:ANd9GcTk0wmnO8yXATw1RPnTq6rjaS6t2lwanGBBnbmsrm3H7Fi2N6J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50188" name="AutoShape 12" descr="https://encrypted-tbn3.gstatic.com/images?q=tbn:ANd9GcTk0wmnO8yXATw1RPnTq6rjaS6t2lwanGBBnbmsrm3H7Fi2N6J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50190" name="AutoShape 14" descr="https://encrypted-tbn3.gstatic.com/images?q=tbn:ANd9GcTk0wmnO8yXATw1RPnTq6rjaS6t2lwanGBBnbmsrm3H7Fi2N6J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50192" name="Picture 16" descr="http://www.diangon.com/image/portal/201506/09/081340kvwufguii0zofruu.jpg.thumb.jpg"/>
          <p:cNvPicPr>
            <a:picLocks noChangeAspect="1" noChangeArrowheads="1"/>
          </p:cNvPicPr>
          <p:nvPr/>
        </p:nvPicPr>
        <p:blipFill>
          <a:blip r:embed="rId4"/>
          <a:srcRect/>
          <a:stretch>
            <a:fillRect/>
          </a:stretch>
        </p:blipFill>
        <p:spPr bwMode="auto">
          <a:xfrm>
            <a:off x="7010400" y="4648200"/>
            <a:ext cx="1790700" cy="17907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835150" y="333375"/>
            <a:ext cx="4465638" cy="574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ea typeface="黑体" panose="02010609060101010101" pitchFamily="49" charset="-122"/>
            </a:endParaRPr>
          </a:p>
        </p:txBody>
      </p:sp>
      <p:sp>
        <p:nvSpPr>
          <p:cNvPr id="12291" name="TextBox 3"/>
          <p:cNvSpPr txBox="1">
            <a:spLocks noChangeArrowheads="1"/>
          </p:cNvSpPr>
          <p:nvPr/>
        </p:nvSpPr>
        <p:spPr bwMode="auto">
          <a:xfrm>
            <a:off x="1979613" y="404813"/>
            <a:ext cx="4176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en-US" altLang="zh-CN" sz="2400" b="1">
                <a:solidFill>
                  <a:schemeClr val="bg1"/>
                </a:solidFill>
              </a:rPr>
              <a:t>RFID</a:t>
            </a:r>
            <a:r>
              <a:rPr lang="zh-CN" altLang="en-US" sz="2400" b="1">
                <a:solidFill>
                  <a:schemeClr val="bg1"/>
                </a:solidFill>
              </a:rPr>
              <a:t>（射频标签）</a:t>
            </a:r>
            <a:endParaRPr lang="zh-CN" altLang="en-US" sz="2400">
              <a:solidFill>
                <a:schemeClr val="bg1"/>
              </a:solidFill>
            </a:endParaRPr>
          </a:p>
        </p:txBody>
      </p:sp>
      <p:sp>
        <p:nvSpPr>
          <p:cNvPr id="23556" name="TextBox 4"/>
          <p:cNvSpPr txBox="1">
            <a:spLocks noChangeArrowheads="1"/>
          </p:cNvSpPr>
          <p:nvPr/>
        </p:nvSpPr>
        <p:spPr bwMode="auto">
          <a:xfrm>
            <a:off x="900113" y="981075"/>
            <a:ext cx="7416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algn="l" eaLnBrk="1" hangingPunct="1"/>
            <a:r>
              <a:rPr lang="zh-CN" altLang="en-US" b="1">
                <a:solidFill>
                  <a:srgbClr val="C00000"/>
                </a:solidFill>
              </a:rPr>
              <a:t>射频标签（</a:t>
            </a:r>
            <a:r>
              <a:rPr lang="en-US" altLang="zh-CN" b="1"/>
              <a:t>RFID-Radio Frequency Identification</a:t>
            </a:r>
            <a:r>
              <a:rPr lang="zh-CN" altLang="en-US" b="1"/>
              <a:t>）广泛用于物联网、监控和目标跟踪，是一个正在大力发展的大产业。</a:t>
            </a:r>
          </a:p>
        </p:txBody>
      </p:sp>
      <p:sp>
        <p:nvSpPr>
          <p:cNvPr id="23557" name="TextBox 5"/>
          <p:cNvSpPr txBox="1">
            <a:spLocks noChangeArrowheads="1"/>
          </p:cNvSpPr>
          <p:nvPr/>
        </p:nvSpPr>
        <p:spPr bwMode="auto">
          <a:xfrm>
            <a:off x="1042988" y="1844675"/>
            <a:ext cx="72739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algn="l" eaLnBrk="1" hangingPunct="1"/>
            <a:r>
              <a:rPr lang="zh-CN" altLang="en-US" b="1"/>
              <a:t>（</a:t>
            </a:r>
            <a:r>
              <a:rPr lang="en-US" altLang="zh-CN" b="1"/>
              <a:t>1</a:t>
            </a:r>
            <a:r>
              <a:rPr lang="zh-CN" altLang="en-US" b="1"/>
              <a:t>）</a:t>
            </a:r>
            <a:r>
              <a:rPr lang="en-US" altLang="zh-CN" b="1"/>
              <a:t>RFID</a:t>
            </a:r>
            <a:r>
              <a:rPr lang="zh-CN" altLang="en-US" b="1"/>
              <a:t>是一片小小的集成电路，它被贴（或嵌入）在物体表面，作为物体标记。识别工作无须人工干预，是非接触式的自动识别。</a:t>
            </a:r>
          </a:p>
        </p:txBody>
      </p:sp>
      <p:sp>
        <p:nvSpPr>
          <p:cNvPr id="23558" name="TextBox 7"/>
          <p:cNvSpPr txBox="1">
            <a:spLocks noChangeArrowheads="1"/>
          </p:cNvSpPr>
          <p:nvPr/>
        </p:nvSpPr>
        <p:spPr bwMode="auto">
          <a:xfrm>
            <a:off x="1042988" y="2852738"/>
            <a:ext cx="7129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algn="l" eaLnBrk="1" hangingPunct="1"/>
            <a:r>
              <a:rPr lang="zh-CN" altLang="en-US" b="1"/>
              <a:t>（</a:t>
            </a:r>
            <a:r>
              <a:rPr lang="en-US" altLang="zh-CN" b="1"/>
              <a:t>2</a:t>
            </a:r>
            <a:r>
              <a:rPr lang="zh-CN" altLang="en-US" b="1"/>
              <a:t>）</a:t>
            </a:r>
            <a:r>
              <a:rPr lang="en-US" altLang="zh-CN" b="1"/>
              <a:t>RFID</a:t>
            </a:r>
            <a:r>
              <a:rPr lang="zh-CN" altLang="en-US" b="1"/>
              <a:t>分有源和无源两种。</a:t>
            </a:r>
          </a:p>
        </p:txBody>
      </p:sp>
      <p:sp>
        <p:nvSpPr>
          <p:cNvPr id="23559" name="TextBox 8"/>
          <p:cNvSpPr txBox="1">
            <a:spLocks noChangeArrowheads="1"/>
          </p:cNvSpPr>
          <p:nvPr/>
        </p:nvSpPr>
        <p:spPr bwMode="auto">
          <a:xfrm>
            <a:off x="1042988" y="3284538"/>
            <a:ext cx="71294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algn="l" eaLnBrk="1" hangingPunct="1"/>
            <a:r>
              <a:rPr lang="zh-CN" altLang="en-US" b="1"/>
              <a:t>（</a:t>
            </a:r>
            <a:r>
              <a:rPr lang="en-US" altLang="zh-CN" b="1"/>
              <a:t>3</a:t>
            </a:r>
            <a:r>
              <a:rPr lang="zh-CN" altLang="en-US" b="1"/>
              <a:t>）</a:t>
            </a:r>
            <a:r>
              <a:rPr lang="en-US" altLang="zh-CN" b="1"/>
              <a:t>RFID</a:t>
            </a:r>
            <a:r>
              <a:rPr lang="zh-CN" altLang="en-US" b="1"/>
              <a:t>的工作频率可分为：低频</a:t>
            </a:r>
            <a:r>
              <a:rPr lang="en-US" altLang="zh-CN" b="1"/>
              <a:t>(LF)</a:t>
            </a:r>
            <a:r>
              <a:rPr lang="zh-CN" altLang="en-US" b="1"/>
              <a:t>、高频</a:t>
            </a:r>
            <a:r>
              <a:rPr lang="en-US" altLang="zh-CN" b="1"/>
              <a:t>(HF)</a:t>
            </a:r>
            <a:r>
              <a:rPr lang="zh-CN" altLang="en-US" b="1"/>
              <a:t>、超高频</a:t>
            </a:r>
            <a:r>
              <a:rPr lang="en-US" altLang="zh-CN" b="1"/>
              <a:t>(UHF)</a:t>
            </a:r>
            <a:r>
              <a:rPr lang="zh-CN" altLang="en-US" b="1"/>
              <a:t>、微波</a:t>
            </a:r>
            <a:r>
              <a:rPr lang="en-US" altLang="zh-CN" b="1"/>
              <a:t>(MW)</a:t>
            </a:r>
            <a:r>
              <a:rPr lang="zh-CN" altLang="en-US" b="1"/>
              <a:t>等</a:t>
            </a:r>
          </a:p>
        </p:txBody>
      </p:sp>
      <p:sp>
        <p:nvSpPr>
          <p:cNvPr id="23560" name="TextBox 9"/>
          <p:cNvSpPr txBox="1">
            <a:spLocks noChangeArrowheads="1"/>
          </p:cNvSpPr>
          <p:nvPr/>
        </p:nvSpPr>
        <p:spPr bwMode="auto">
          <a:xfrm>
            <a:off x="1042988" y="4005263"/>
            <a:ext cx="72009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algn="l" eaLnBrk="1" hangingPunct="1"/>
            <a:r>
              <a:rPr lang="zh-CN" altLang="en-US" b="1"/>
              <a:t>（</a:t>
            </a:r>
            <a:r>
              <a:rPr lang="en-US" altLang="zh-CN" b="1"/>
              <a:t>4</a:t>
            </a:r>
            <a:r>
              <a:rPr lang="zh-CN" altLang="en-US" b="1"/>
              <a:t>）</a:t>
            </a:r>
            <a:r>
              <a:rPr lang="en-US" altLang="zh-CN" b="1"/>
              <a:t>RFID</a:t>
            </a:r>
            <a:r>
              <a:rPr lang="zh-CN" altLang="en-US" b="1"/>
              <a:t>的主要应用领域有：物联网、物流和供应管理、生产制造和装配、航空行李处理 、邮件</a:t>
            </a:r>
            <a:r>
              <a:rPr lang="en-US" altLang="zh-CN" b="1"/>
              <a:t>/</a:t>
            </a:r>
            <a:r>
              <a:rPr lang="zh-CN" altLang="en-US" b="1"/>
              <a:t>快运包裹处理 、文档追踪</a:t>
            </a:r>
            <a:r>
              <a:rPr lang="en-US" altLang="zh-CN" b="1"/>
              <a:t>/</a:t>
            </a:r>
            <a:r>
              <a:rPr lang="zh-CN" altLang="en-US" b="1"/>
              <a:t>图书馆管理、动物身份标识、运动计时、门禁控制、电子门票和高速公路自动收费等。</a:t>
            </a:r>
          </a:p>
        </p:txBody>
      </p:sp>
      <p:sp>
        <p:nvSpPr>
          <p:cNvPr id="23561" name="TextBox 10"/>
          <p:cNvSpPr txBox="1">
            <a:spLocks noChangeArrowheads="1"/>
          </p:cNvSpPr>
          <p:nvPr/>
        </p:nvSpPr>
        <p:spPr bwMode="auto">
          <a:xfrm>
            <a:off x="1547813" y="5445125"/>
            <a:ext cx="5327650" cy="5842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algn="l" eaLnBrk="1" hangingPunct="1"/>
            <a:r>
              <a:rPr lang="en-US" altLang="zh-CN" sz="3200" b="1">
                <a:solidFill>
                  <a:srgbClr val="C00000"/>
                </a:solidFill>
              </a:rPr>
              <a:t>RFID</a:t>
            </a:r>
            <a:r>
              <a:rPr lang="zh-CN" altLang="en-US" sz="3200" b="1">
                <a:solidFill>
                  <a:srgbClr val="C00000"/>
                </a:solidFill>
              </a:rPr>
              <a:t>是物联网的关键设备。</a:t>
            </a:r>
          </a:p>
        </p:txBody>
      </p:sp>
    </p:spTree>
    <p:extLst>
      <p:ext uri="{BB962C8B-B14F-4D97-AF65-F5344CB8AC3E}">
        <p14:creationId xmlns:p14="http://schemas.microsoft.com/office/powerpoint/2010/main" val="2221668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9" presetClass="entr" presetSubtype="0" fill="hold" grpId="0" nodeType="clickEffect">
                                  <p:stCondLst>
                                    <p:cond delay="0"/>
                                  </p:stCondLst>
                                  <p:childTnLst>
                                    <p:set>
                                      <p:cBhvr>
                                        <p:cTn id="12" dur="1" fill="hold">
                                          <p:stCondLst>
                                            <p:cond delay="0"/>
                                          </p:stCondLst>
                                        </p:cTn>
                                        <p:tgtEl>
                                          <p:spTgt spid="23556"/>
                                        </p:tgtEl>
                                        <p:attrNameLst>
                                          <p:attrName>style.visibility</p:attrName>
                                        </p:attrNameLst>
                                      </p:cBhvr>
                                      <p:to>
                                        <p:strVal val="visible"/>
                                      </p:to>
                                    </p:set>
                                    <p:anim calcmode="lin" valueType="num">
                                      <p:cBhvr>
                                        <p:cTn id="13" dur="1000" fill="hold"/>
                                        <p:tgtEl>
                                          <p:spTgt spid="23556"/>
                                        </p:tgtEl>
                                        <p:attrNameLst>
                                          <p:attrName>ppt_x</p:attrName>
                                        </p:attrNameLst>
                                      </p:cBhvr>
                                      <p:tavLst>
                                        <p:tav tm="0">
                                          <p:val>
                                            <p:strVal val="#ppt_x-.2"/>
                                          </p:val>
                                        </p:tav>
                                        <p:tav tm="100000">
                                          <p:val>
                                            <p:strVal val="#ppt_x"/>
                                          </p:val>
                                        </p:tav>
                                      </p:tavLst>
                                    </p:anim>
                                    <p:anim calcmode="lin" valueType="num">
                                      <p:cBhvr>
                                        <p:cTn id="14" dur="1000" fill="hold"/>
                                        <p:tgtEl>
                                          <p:spTgt spid="23556"/>
                                        </p:tgtEl>
                                        <p:attrNameLst>
                                          <p:attrName>ppt_y</p:attrName>
                                        </p:attrNameLst>
                                      </p:cBhvr>
                                      <p:tavLst>
                                        <p:tav tm="0">
                                          <p:val>
                                            <p:strVal val="#ppt_y"/>
                                          </p:val>
                                        </p:tav>
                                        <p:tav tm="100000">
                                          <p:val>
                                            <p:strVal val="#ppt_y"/>
                                          </p:val>
                                        </p:tav>
                                      </p:tavLst>
                                    </p:anim>
                                    <p:animEffect transition="in" filter="wipe(right)" prLst="gradientSize: 0.1">
                                      <p:cBhvr>
                                        <p:cTn id="15" dur="1000"/>
                                        <p:tgtEl>
                                          <p:spTgt spid="2355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3557"/>
                                        </p:tgtEl>
                                        <p:attrNameLst>
                                          <p:attrName>style.visibility</p:attrName>
                                        </p:attrNameLst>
                                      </p:cBhvr>
                                      <p:to>
                                        <p:strVal val="visible"/>
                                      </p:to>
                                    </p:set>
                                    <p:animEffect transition="in" filter="slide(fromBottom)">
                                      <p:cBhvr>
                                        <p:cTn id="20" dur="500"/>
                                        <p:tgtEl>
                                          <p:spTgt spid="2355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6" presetClass="entr" presetSubtype="0" fill="hold" grpId="0" nodeType="clickEffect">
                                  <p:stCondLst>
                                    <p:cond delay="0"/>
                                  </p:stCondLst>
                                  <p:iterate type="lt">
                                    <p:tmPct val="10000"/>
                                  </p:iterate>
                                  <p:childTnLst>
                                    <p:set>
                                      <p:cBhvr>
                                        <p:cTn id="24" dur="1" fill="hold">
                                          <p:stCondLst>
                                            <p:cond delay="0"/>
                                          </p:stCondLst>
                                        </p:cTn>
                                        <p:tgtEl>
                                          <p:spTgt spid="23558"/>
                                        </p:tgtEl>
                                        <p:attrNameLst>
                                          <p:attrName>style.visibility</p:attrName>
                                        </p:attrNameLst>
                                      </p:cBhvr>
                                      <p:to>
                                        <p:strVal val="visible"/>
                                      </p:to>
                                    </p:set>
                                    <p:anim by="(-#ppt_w*2)" calcmode="lin" valueType="num">
                                      <p:cBhvr rctx="PPT">
                                        <p:cTn id="25" dur="500" autoRev="1" fill="hold">
                                          <p:stCondLst>
                                            <p:cond delay="0"/>
                                          </p:stCondLst>
                                        </p:cTn>
                                        <p:tgtEl>
                                          <p:spTgt spid="23558"/>
                                        </p:tgtEl>
                                        <p:attrNameLst>
                                          <p:attrName>ppt_w</p:attrName>
                                        </p:attrNameLst>
                                      </p:cBhvr>
                                    </p:anim>
                                    <p:anim by="(#ppt_w*0.50)" calcmode="lin" valueType="num">
                                      <p:cBhvr>
                                        <p:cTn id="26" dur="500" decel="50000" autoRev="1" fill="hold">
                                          <p:stCondLst>
                                            <p:cond delay="0"/>
                                          </p:stCondLst>
                                        </p:cTn>
                                        <p:tgtEl>
                                          <p:spTgt spid="23558"/>
                                        </p:tgtEl>
                                        <p:attrNameLst>
                                          <p:attrName>ppt_x</p:attrName>
                                        </p:attrNameLst>
                                      </p:cBhvr>
                                    </p:anim>
                                    <p:anim from="(-#ppt_h/2)" to="(#ppt_y)" calcmode="lin" valueType="num">
                                      <p:cBhvr>
                                        <p:cTn id="27" dur="1000" fill="hold">
                                          <p:stCondLst>
                                            <p:cond delay="0"/>
                                          </p:stCondLst>
                                        </p:cTn>
                                        <p:tgtEl>
                                          <p:spTgt spid="23558"/>
                                        </p:tgtEl>
                                        <p:attrNameLst>
                                          <p:attrName>ppt_y</p:attrName>
                                        </p:attrNameLst>
                                      </p:cBhvr>
                                    </p:anim>
                                    <p:animRot by="21600000">
                                      <p:cBhvr>
                                        <p:cTn id="28" dur="1000" fill="hold">
                                          <p:stCondLst>
                                            <p:cond delay="0"/>
                                          </p:stCondLst>
                                        </p:cTn>
                                        <p:tgtEl>
                                          <p:spTgt spid="23558"/>
                                        </p:tgtEl>
                                        <p:attrNameLst>
                                          <p:attrName>r</p:attrName>
                                        </p:attrNameLst>
                                      </p:cBhvr>
                                    </p:animRot>
                                  </p:childTnLst>
                                </p:cTn>
                              </p:par>
                            </p:childTnLst>
                          </p:cTn>
                        </p:par>
                      </p:childTnLst>
                    </p:cTn>
                  </p:par>
                  <p:par>
                    <p:cTn id="29" fill="hold" nodeType="clickPar">
                      <p:stCondLst>
                        <p:cond delay="indefinite"/>
                      </p:stCondLst>
                      <p:childTnLst>
                        <p:par>
                          <p:cTn id="30" fill="hold" nodeType="withGroup">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23559"/>
                                        </p:tgtEl>
                                        <p:attrNameLst>
                                          <p:attrName>style.visibility</p:attrName>
                                        </p:attrNameLst>
                                      </p:cBhvr>
                                      <p:to>
                                        <p:strVal val="visible"/>
                                      </p:to>
                                    </p:set>
                                    <p:anim calcmode="lin" valueType="num">
                                      <p:cBhvr>
                                        <p:cTn id="33" dur="1000" fill="hold"/>
                                        <p:tgtEl>
                                          <p:spTgt spid="23559"/>
                                        </p:tgtEl>
                                        <p:attrNameLst>
                                          <p:attrName>ppt_w</p:attrName>
                                        </p:attrNameLst>
                                      </p:cBhvr>
                                      <p:tavLst>
                                        <p:tav tm="0">
                                          <p:val>
                                            <p:strVal val="#ppt_w*0.70"/>
                                          </p:val>
                                        </p:tav>
                                        <p:tav tm="100000">
                                          <p:val>
                                            <p:strVal val="#ppt_w"/>
                                          </p:val>
                                        </p:tav>
                                      </p:tavLst>
                                    </p:anim>
                                    <p:anim calcmode="lin" valueType="num">
                                      <p:cBhvr>
                                        <p:cTn id="34" dur="1000" fill="hold"/>
                                        <p:tgtEl>
                                          <p:spTgt spid="23559"/>
                                        </p:tgtEl>
                                        <p:attrNameLst>
                                          <p:attrName>ppt_h</p:attrName>
                                        </p:attrNameLst>
                                      </p:cBhvr>
                                      <p:tavLst>
                                        <p:tav tm="0">
                                          <p:val>
                                            <p:strVal val="#ppt_h"/>
                                          </p:val>
                                        </p:tav>
                                        <p:tav tm="100000">
                                          <p:val>
                                            <p:strVal val="#ppt_h"/>
                                          </p:val>
                                        </p:tav>
                                      </p:tavLst>
                                    </p:anim>
                                    <p:animEffect transition="in" filter="fade">
                                      <p:cBhvr>
                                        <p:cTn id="35" dur="1000"/>
                                        <p:tgtEl>
                                          <p:spTgt spid="2355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23560"/>
                                        </p:tgtEl>
                                        <p:attrNameLst>
                                          <p:attrName>style.visibility</p:attrName>
                                        </p:attrNameLst>
                                      </p:cBhvr>
                                      <p:to>
                                        <p:strVal val="visible"/>
                                      </p:to>
                                    </p:set>
                                    <p:anim calcmode="lin" valueType="num">
                                      <p:cBhvr>
                                        <p:cTn id="40" dur="1000" fill="hold"/>
                                        <p:tgtEl>
                                          <p:spTgt spid="23560"/>
                                        </p:tgtEl>
                                        <p:attrNameLst>
                                          <p:attrName>ppt_w</p:attrName>
                                        </p:attrNameLst>
                                      </p:cBhvr>
                                      <p:tavLst>
                                        <p:tav tm="0">
                                          <p:val>
                                            <p:strVal val="#ppt_w*0.70"/>
                                          </p:val>
                                        </p:tav>
                                        <p:tav tm="100000">
                                          <p:val>
                                            <p:strVal val="#ppt_w"/>
                                          </p:val>
                                        </p:tav>
                                      </p:tavLst>
                                    </p:anim>
                                    <p:anim calcmode="lin" valueType="num">
                                      <p:cBhvr>
                                        <p:cTn id="41" dur="1000" fill="hold"/>
                                        <p:tgtEl>
                                          <p:spTgt spid="23560"/>
                                        </p:tgtEl>
                                        <p:attrNameLst>
                                          <p:attrName>ppt_h</p:attrName>
                                        </p:attrNameLst>
                                      </p:cBhvr>
                                      <p:tavLst>
                                        <p:tav tm="0">
                                          <p:val>
                                            <p:strVal val="#ppt_h"/>
                                          </p:val>
                                        </p:tav>
                                        <p:tav tm="100000">
                                          <p:val>
                                            <p:strVal val="#ppt_h"/>
                                          </p:val>
                                        </p:tav>
                                      </p:tavLst>
                                    </p:anim>
                                    <p:animEffect transition="in" filter="fade">
                                      <p:cBhvr>
                                        <p:cTn id="42" dur="1000"/>
                                        <p:tgtEl>
                                          <p:spTgt spid="2356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23561"/>
                                        </p:tgtEl>
                                        <p:attrNameLst>
                                          <p:attrName>style.visibility</p:attrName>
                                        </p:attrNameLst>
                                      </p:cBhvr>
                                      <p:to>
                                        <p:strVal val="visible"/>
                                      </p:to>
                                    </p:set>
                                    <p:anim calcmode="discrete" valueType="clr">
                                      <p:cBhvr override="childStyle">
                                        <p:cTn id="47" dur="80"/>
                                        <p:tgtEl>
                                          <p:spTgt spid="23561"/>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23561"/>
                                        </p:tgtEl>
                                        <p:attrNameLst>
                                          <p:attrName>fillcolor</p:attrName>
                                        </p:attrNameLst>
                                      </p:cBhvr>
                                      <p:tavLst>
                                        <p:tav tm="0">
                                          <p:val>
                                            <p:clrVal>
                                              <a:schemeClr val="accent2"/>
                                            </p:clrVal>
                                          </p:val>
                                        </p:tav>
                                        <p:tav tm="50000">
                                          <p:val>
                                            <p:clrVal>
                                              <a:schemeClr val="hlink"/>
                                            </p:clrVal>
                                          </p:val>
                                        </p:tav>
                                      </p:tavLst>
                                    </p:anim>
                                    <p:set>
                                      <p:cBhvr>
                                        <p:cTn id="49" dur="80"/>
                                        <p:tgtEl>
                                          <p:spTgt spid="2356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556" grpId="0"/>
      <p:bldP spid="23557" grpId="0"/>
      <p:bldP spid="23558" grpId="0"/>
      <p:bldP spid="23559" grpId="0"/>
      <p:bldP spid="23560" grpId="0"/>
      <p:bldP spid="2356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ChangeArrowheads="1"/>
          </p:cNvSpPr>
          <p:nvPr/>
        </p:nvSpPr>
        <p:spPr bwMode="auto">
          <a:xfrm>
            <a:off x="684213" y="800020"/>
            <a:ext cx="3808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zh-CN" sz="3200">
                <a:ea typeface="隶书" pitchFamily="49" charset="-122"/>
              </a:rPr>
              <a:t>  </a:t>
            </a:r>
            <a:r>
              <a:rPr lang="zh-CN" altLang="en-US" sz="3200">
                <a:ea typeface="隶书" pitchFamily="49" charset="-122"/>
              </a:rPr>
              <a:t>电磁波的其它应用 </a:t>
            </a:r>
          </a:p>
        </p:txBody>
      </p:sp>
      <p:sp>
        <p:nvSpPr>
          <p:cNvPr id="217098" name="Rectangle 10"/>
          <p:cNvSpPr>
            <a:spLocks noChangeArrowheads="1"/>
          </p:cNvSpPr>
          <p:nvPr/>
        </p:nvSpPr>
        <p:spPr bwMode="auto">
          <a:xfrm>
            <a:off x="609600" y="1398507"/>
            <a:ext cx="7772400" cy="5078413"/>
          </a:xfrm>
          <a:prstGeom prst="rect">
            <a:avLst/>
          </a:prstGeom>
          <a:gradFill rotWithShape="0">
            <a:gsLst>
              <a:gs pos="0">
                <a:srgbClr val="000082"/>
              </a:gs>
              <a:gs pos="14999">
                <a:srgbClr val="66008F"/>
              </a:gs>
              <a:gs pos="32500">
                <a:srgbClr val="BA0066"/>
              </a:gs>
              <a:gs pos="45000">
                <a:srgbClr val="FF0000"/>
              </a:gs>
              <a:gs pos="50000">
                <a:srgbClr val="FF8200"/>
              </a:gs>
              <a:gs pos="55000">
                <a:srgbClr val="FF0000"/>
              </a:gs>
              <a:gs pos="67500">
                <a:srgbClr val="BA0066"/>
              </a:gs>
              <a:gs pos="85001">
                <a:srgbClr val="66008F"/>
              </a:gs>
              <a:gs pos="100000">
                <a:srgbClr val="00008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endParaRPr lang="zh-CN" altLang="en-US" sz="3600">
              <a:solidFill>
                <a:schemeClr val="bg1"/>
              </a:solidFill>
              <a:latin typeface="隶书" pitchFamily="49" charset="-122"/>
              <a:ea typeface="隶书" pitchFamily="49" charset="-122"/>
            </a:endParaRPr>
          </a:p>
          <a:p>
            <a:pPr eaLnBrk="0" hangingPunct="0"/>
            <a:r>
              <a:rPr lang="zh-CN" altLang="en-US" sz="3600">
                <a:solidFill>
                  <a:schemeClr val="bg1"/>
                </a:solidFill>
                <a:latin typeface="隶书" pitchFamily="49" charset="-122"/>
                <a:ea typeface="隶书" pitchFamily="49" charset="-122"/>
              </a:rPr>
              <a:t>电磁波的神奇</a:t>
            </a:r>
          </a:p>
          <a:p>
            <a:pPr eaLnBrk="0" hangingPunct="0"/>
            <a:r>
              <a:rPr lang="zh-CN" altLang="en-US" sz="3600">
                <a:solidFill>
                  <a:schemeClr val="bg1"/>
                </a:solidFill>
                <a:latin typeface="隶书" pitchFamily="49" charset="-122"/>
                <a:ea typeface="隶书" pitchFamily="49" charset="-122"/>
              </a:rPr>
              <a:t>并不是因为它看不见、模不着，</a:t>
            </a:r>
          </a:p>
          <a:p>
            <a:pPr eaLnBrk="0" hangingPunct="0"/>
            <a:r>
              <a:rPr lang="zh-CN" altLang="en-US" sz="3600">
                <a:solidFill>
                  <a:schemeClr val="bg1"/>
                </a:solidFill>
                <a:latin typeface="隶书" pitchFamily="49" charset="-122"/>
                <a:ea typeface="隶书" pitchFamily="49" charset="-122"/>
              </a:rPr>
              <a:t>而是因为它能造福于人类，</a:t>
            </a:r>
          </a:p>
          <a:p>
            <a:pPr eaLnBrk="0" hangingPunct="0"/>
            <a:r>
              <a:rPr lang="zh-CN" altLang="en-US" sz="3600">
                <a:solidFill>
                  <a:schemeClr val="bg1"/>
                </a:solidFill>
                <a:latin typeface="隶书" pitchFamily="49" charset="-122"/>
                <a:ea typeface="隶书" pitchFamily="49" charset="-122"/>
              </a:rPr>
              <a:t>影响和改变我们的生活。</a:t>
            </a:r>
          </a:p>
          <a:p>
            <a:pPr eaLnBrk="0" hangingPunct="0"/>
            <a:r>
              <a:rPr lang="zh-CN" altLang="en-US" sz="3600">
                <a:solidFill>
                  <a:schemeClr val="bg1"/>
                </a:solidFill>
                <a:latin typeface="隶书" pitchFamily="49" charset="-122"/>
                <a:ea typeface="隶书" pitchFamily="49" charset="-122"/>
              </a:rPr>
              <a:t>它在通信、遥感、雷达、医疗、</a:t>
            </a:r>
          </a:p>
          <a:p>
            <a:pPr eaLnBrk="0" hangingPunct="0"/>
            <a:r>
              <a:rPr lang="zh-CN" altLang="en-US" sz="3600">
                <a:solidFill>
                  <a:schemeClr val="bg1"/>
                </a:solidFill>
                <a:latin typeface="隶书" pitchFamily="49" charset="-122"/>
                <a:ea typeface="隶书" pitchFamily="49" charset="-122"/>
              </a:rPr>
              <a:t>农业及军事等领域</a:t>
            </a:r>
          </a:p>
          <a:p>
            <a:pPr eaLnBrk="0" hangingPunct="0"/>
            <a:r>
              <a:rPr lang="zh-CN" altLang="en-US" sz="3600">
                <a:solidFill>
                  <a:schemeClr val="bg1"/>
                </a:solidFill>
                <a:latin typeface="隶书" pitchFamily="49" charset="-122"/>
                <a:ea typeface="隶书" pitchFamily="49" charset="-122"/>
              </a:rPr>
              <a:t>得到广泛的应用。 </a:t>
            </a:r>
          </a:p>
          <a:p>
            <a:pPr eaLnBrk="0" hangingPunct="0"/>
            <a:endParaRPr lang="zh-CN" altLang="en-US" sz="360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315911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17098">
                                            <p:txEl>
                                              <p:pRg st="1" end="1"/>
                                            </p:txEl>
                                          </p:spTgt>
                                        </p:tgtEl>
                                        <p:attrNameLst>
                                          <p:attrName>style.visibility</p:attrName>
                                        </p:attrNameLst>
                                      </p:cBhvr>
                                      <p:to>
                                        <p:strVal val="visible"/>
                                      </p:to>
                                    </p:set>
                                    <p:animEffect transition="in" filter="circle(in)">
                                      <p:cBhvr>
                                        <p:cTn id="7" dur="2000"/>
                                        <p:tgtEl>
                                          <p:spTgt spid="217098">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217098">
                                            <p:txEl>
                                              <p:pRg st="2" end="2"/>
                                            </p:txEl>
                                          </p:spTgt>
                                        </p:tgtEl>
                                        <p:attrNameLst>
                                          <p:attrName>style.visibility</p:attrName>
                                        </p:attrNameLst>
                                      </p:cBhvr>
                                      <p:to>
                                        <p:strVal val="visible"/>
                                      </p:to>
                                    </p:set>
                                    <p:animEffect transition="in" filter="circle(in)">
                                      <p:cBhvr>
                                        <p:cTn id="10" dur="2000"/>
                                        <p:tgtEl>
                                          <p:spTgt spid="217098">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217098">
                                            <p:txEl>
                                              <p:pRg st="3" end="3"/>
                                            </p:txEl>
                                          </p:spTgt>
                                        </p:tgtEl>
                                        <p:attrNameLst>
                                          <p:attrName>style.visibility</p:attrName>
                                        </p:attrNameLst>
                                      </p:cBhvr>
                                      <p:to>
                                        <p:strVal val="visible"/>
                                      </p:to>
                                    </p:set>
                                    <p:animEffect transition="in" filter="circle(in)">
                                      <p:cBhvr>
                                        <p:cTn id="13" dur="2000"/>
                                        <p:tgtEl>
                                          <p:spTgt spid="217098">
                                            <p:txEl>
                                              <p:pRg st="3" end="3"/>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217098">
                                            <p:txEl>
                                              <p:pRg st="4" end="4"/>
                                            </p:txEl>
                                          </p:spTgt>
                                        </p:tgtEl>
                                        <p:attrNameLst>
                                          <p:attrName>style.visibility</p:attrName>
                                        </p:attrNameLst>
                                      </p:cBhvr>
                                      <p:to>
                                        <p:strVal val="visible"/>
                                      </p:to>
                                    </p:set>
                                    <p:animEffect transition="in" filter="circle(in)">
                                      <p:cBhvr>
                                        <p:cTn id="16" dur="2000"/>
                                        <p:tgtEl>
                                          <p:spTgt spid="217098">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nodeType="clickEffect">
                                  <p:stCondLst>
                                    <p:cond delay="0"/>
                                  </p:stCondLst>
                                  <p:childTnLst>
                                    <p:set>
                                      <p:cBhvr>
                                        <p:cTn id="20" dur="1" fill="hold">
                                          <p:stCondLst>
                                            <p:cond delay="0"/>
                                          </p:stCondLst>
                                        </p:cTn>
                                        <p:tgtEl>
                                          <p:spTgt spid="217098">
                                            <p:txEl>
                                              <p:pRg st="5" end="5"/>
                                            </p:txEl>
                                          </p:spTgt>
                                        </p:tgtEl>
                                        <p:attrNameLst>
                                          <p:attrName>style.visibility</p:attrName>
                                        </p:attrNameLst>
                                      </p:cBhvr>
                                      <p:to>
                                        <p:strVal val="visible"/>
                                      </p:to>
                                    </p:set>
                                    <p:animEffect transition="in" filter="circle(in)">
                                      <p:cBhvr>
                                        <p:cTn id="21" dur="2000"/>
                                        <p:tgtEl>
                                          <p:spTgt spid="217098">
                                            <p:txEl>
                                              <p:pRg st="5" end="5"/>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217098">
                                            <p:txEl>
                                              <p:pRg st="6" end="6"/>
                                            </p:txEl>
                                          </p:spTgt>
                                        </p:tgtEl>
                                        <p:attrNameLst>
                                          <p:attrName>style.visibility</p:attrName>
                                        </p:attrNameLst>
                                      </p:cBhvr>
                                      <p:to>
                                        <p:strVal val="visible"/>
                                      </p:to>
                                    </p:set>
                                    <p:animEffect transition="in" filter="circle(in)">
                                      <p:cBhvr>
                                        <p:cTn id="24" dur="2000"/>
                                        <p:tgtEl>
                                          <p:spTgt spid="217098">
                                            <p:txEl>
                                              <p:pRg st="6" end="6"/>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217098">
                                            <p:txEl>
                                              <p:pRg st="7" end="7"/>
                                            </p:txEl>
                                          </p:spTgt>
                                        </p:tgtEl>
                                        <p:attrNameLst>
                                          <p:attrName>style.visibility</p:attrName>
                                        </p:attrNameLst>
                                      </p:cBhvr>
                                      <p:to>
                                        <p:strVal val="visible"/>
                                      </p:to>
                                    </p:set>
                                    <p:animEffect transition="in" filter="circle(in)">
                                      <p:cBhvr>
                                        <p:cTn id="27" dur="2000"/>
                                        <p:tgtEl>
                                          <p:spTgt spid="21709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遥感</a:t>
            </a:r>
            <a:endParaRPr lang="zh-CN" altLang="en-US" dirty="0"/>
          </a:p>
        </p:txBody>
      </p:sp>
      <p:sp>
        <p:nvSpPr>
          <p:cNvPr id="2" name="灯片编号占位符 1"/>
          <p:cNvSpPr>
            <a:spLocks noGrp="1"/>
          </p:cNvSpPr>
          <p:nvPr>
            <p:ph type="sldNum" sz="quarter" idx="11"/>
          </p:nvPr>
        </p:nvSpPr>
        <p:spPr/>
        <p:txBody>
          <a:bodyPr/>
          <a:lstStyle/>
          <a:p>
            <a:pPr>
              <a:defRPr/>
            </a:pPr>
            <a:fld id="{140C84EB-23F6-45B6-9841-2C448939567D}" type="slidenum">
              <a:rPr lang="zh-CN" altLang="en-US" smtClean="0"/>
              <a:pPr>
                <a:defRPr/>
              </a:pPr>
              <a:t>47</a:t>
            </a:fld>
            <a:endParaRPr lang="en-US" altLang="zh-CN"/>
          </a:p>
        </p:txBody>
      </p:sp>
      <p:sp>
        <p:nvSpPr>
          <p:cNvPr id="3" name="AutoShape 2" descr="http://img0.imgtn.bdimg.com/it/u=1651507322,3378200258&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http://img0.imgtn.bdimg.com/it/u=1651507322,3378200258&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5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62" y="990664"/>
            <a:ext cx="50863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61" y="3852793"/>
            <a:ext cx="28670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descr="flash"/>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222268" y="4267178"/>
            <a:ext cx="2147888"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319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4"/>
          <p:cNvGrpSpPr>
            <a:grpSpLocks/>
          </p:cNvGrpSpPr>
          <p:nvPr/>
        </p:nvGrpSpPr>
        <p:grpSpPr bwMode="auto">
          <a:xfrm>
            <a:off x="533400" y="3433763"/>
            <a:ext cx="3276600" cy="2963862"/>
            <a:chOff x="533400" y="3433763"/>
            <a:chExt cx="3276600" cy="2963880"/>
          </a:xfrm>
        </p:grpSpPr>
        <p:pic>
          <p:nvPicPr>
            <p:cNvPr id="15374" name="Picture 5" descr="http://www.nmrs.ac.cn/yingyong/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433763"/>
              <a:ext cx="3276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Rectangle 6"/>
            <p:cNvSpPr>
              <a:spLocks noChangeArrowheads="1"/>
            </p:cNvSpPr>
            <p:nvPr/>
          </p:nvSpPr>
          <p:spPr bwMode="auto">
            <a:xfrm>
              <a:off x="1000100" y="6000768"/>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kumimoji="1" lang="zh-CN" altLang="en-US">
                  <a:solidFill>
                    <a:srgbClr val="333333"/>
                  </a:solidFill>
                  <a:latin typeface="隶书" pitchFamily="49" charset="-122"/>
                  <a:ea typeface="隶书" pitchFamily="49" charset="-122"/>
                </a:rPr>
                <a:t>辐射计测量海冰 </a:t>
              </a:r>
            </a:p>
          </p:txBody>
        </p:sp>
      </p:grpSp>
      <p:grpSp>
        <p:nvGrpSpPr>
          <p:cNvPr id="3" name="组合 11"/>
          <p:cNvGrpSpPr>
            <a:grpSpLocks/>
          </p:cNvGrpSpPr>
          <p:nvPr/>
        </p:nvGrpSpPr>
        <p:grpSpPr bwMode="auto">
          <a:xfrm>
            <a:off x="609600" y="766763"/>
            <a:ext cx="3200400" cy="2490787"/>
            <a:chOff x="609600" y="766763"/>
            <a:chExt cx="3200400" cy="2490843"/>
          </a:xfrm>
        </p:grpSpPr>
        <p:pic>
          <p:nvPicPr>
            <p:cNvPr id="15371" name="Picture 2" descr="http://www.nmrs.ac.cn/nmrs-pic/yewaicelia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912938"/>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3" descr="http://www.nmrs.ac.cn/yingyong/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766763"/>
              <a:ext cx="32004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Rectangle 7"/>
            <p:cNvSpPr>
              <a:spLocks noChangeArrowheads="1"/>
            </p:cNvSpPr>
            <p:nvPr/>
          </p:nvSpPr>
          <p:spPr bwMode="auto">
            <a:xfrm>
              <a:off x="642910" y="2857496"/>
              <a:ext cx="31432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kumimoji="1" lang="zh-CN" altLang="en-US">
                  <a:solidFill>
                    <a:srgbClr val="333333"/>
                  </a:solidFill>
                  <a:latin typeface="隶书" pitchFamily="49" charset="-122"/>
                  <a:ea typeface="隶书" pitchFamily="49" charset="-122"/>
                </a:rPr>
                <a:t>辐射计测量雪的辐射特性 </a:t>
              </a:r>
            </a:p>
          </p:txBody>
        </p:sp>
      </p:grpSp>
      <p:grpSp>
        <p:nvGrpSpPr>
          <p:cNvPr id="4" name="组合 13"/>
          <p:cNvGrpSpPr>
            <a:grpSpLocks/>
          </p:cNvGrpSpPr>
          <p:nvPr/>
        </p:nvGrpSpPr>
        <p:grpSpPr bwMode="auto">
          <a:xfrm>
            <a:off x="4800600" y="766763"/>
            <a:ext cx="3200400" cy="2559050"/>
            <a:chOff x="4800600" y="766763"/>
            <a:chExt cx="3200400" cy="2559046"/>
          </a:xfrm>
        </p:grpSpPr>
        <p:pic>
          <p:nvPicPr>
            <p:cNvPr id="15369" name="Picture 4" descr="http://www.nmrs.ac.cn/yingyong/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766763"/>
              <a:ext cx="32004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Rectangle 8"/>
            <p:cNvSpPr>
              <a:spLocks noChangeArrowheads="1"/>
            </p:cNvSpPr>
            <p:nvPr/>
          </p:nvSpPr>
          <p:spPr bwMode="auto">
            <a:xfrm>
              <a:off x="5000628" y="2928934"/>
              <a:ext cx="2927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a:solidFill>
                    <a:srgbClr val="333333"/>
                  </a:solidFill>
                  <a:latin typeface="隶书" pitchFamily="49" charset="-122"/>
                  <a:ea typeface="隶书" pitchFamily="49" charset="-122"/>
                </a:rPr>
                <a:t>散射计测量海洋风场</a:t>
              </a:r>
            </a:p>
          </p:txBody>
        </p:sp>
      </p:grpSp>
      <p:sp>
        <p:nvSpPr>
          <p:cNvPr id="15365" name="Rectangle 9"/>
          <p:cNvSpPr>
            <a:spLocks noChangeArrowheads="1"/>
          </p:cNvSpPr>
          <p:nvPr/>
        </p:nvSpPr>
        <p:spPr bwMode="auto">
          <a:xfrm>
            <a:off x="685800" y="360363"/>
            <a:ext cx="719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kumimoji="1" lang="zh-CN" altLang="en-US" sz="2400">
                <a:latin typeface="Verdana" pitchFamily="34" charset="0"/>
                <a:ea typeface="黑体" pitchFamily="49" charset="-122"/>
              </a:rPr>
              <a:t>微波遥感技术利用微波遥感器进行广泛野外测量活动</a:t>
            </a:r>
          </a:p>
        </p:txBody>
      </p:sp>
      <p:grpSp>
        <p:nvGrpSpPr>
          <p:cNvPr id="5" name="组合 12"/>
          <p:cNvGrpSpPr>
            <a:grpSpLocks/>
          </p:cNvGrpSpPr>
          <p:nvPr/>
        </p:nvGrpSpPr>
        <p:grpSpPr bwMode="auto">
          <a:xfrm>
            <a:off x="4724400" y="3429000"/>
            <a:ext cx="3505200" cy="3040063"/>
            <a:chOff x="4724400" y="3429000"/>
            <a:chExt cx="3505200" cy="3040081"/>
          </a:xfrm>
        </p:grpSpPr>
        <p:pic>
          <p:nvPicPr>
            <p:cNvPr id="15367" name="Picture 10" descr="http://www.nmrs.ac.cn/yingyong/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3429000"/>
              <a:ext cx="3505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11"/>
            <p:cNvSpPr>
              <a:spLocks noChangeArrowheads="1"/>
            </p:cNvSpPr>
            <p:nvPr/>
          </p:nvSpPr>
          <p:spPr bwMode="auto">
            <a:xfrm>
              <a:off x="5500694" y="6072206"/>
              <a:ext cx="221934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kumimoji="1" lang="zh-CN" altLang="en-US">
                  <a:solidFill>
                    <a:srgbClr val="333333"/>
                  </a:solidFill>
                  <a:latin typeface="隶书" pitchFamily="49" charset="-122"/>
                  <a:ea typeface="隶书" pitchFamily="49" charset="-122"/>
                </a:rPr>
                <a:t>散射计测量小麦</a:t>
              </a:r>
            </a:p>
          </p:txBody>
        </p:sp>
      </p:grpSp>
    </p:spTree>
    <p:extLst>
      <p:ext uri="{BB962C8B-B14F-4D97-AF65-F5344CB8AC3E}">
        <p14:creationId xmlns:p14="http://schemas.microsoft.com/office/powerpoint/2010/main" val="1242485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nodeType="afterGroup">
                            <p:stCondLst>
                              <p:cond delay="100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par>
                          <p:cTn id="16" fill="hold" nodeType="afterGroup">
                            <p:stCondLst>
                              <p:cond delay="2000"/>
                            </p:stCondLst>
                            <p:childTnLst>
                              <p:par>
                                <p:cTn id="17" presetID="55"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par>
                          <p:cTn id="22" fill="hold" nodeType="afterGroup">
                            <p:stCondLst>
                              <p:cond delay="3000"/>
                            </p:stCondLst>
                            <p:childTnLst>
                              <p:par>
                                <p:cTn id="23" presetID="55"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strVal val="#ppt_w*0.70"/>
                                          </p:val>
                                        </p:tav>
                                        <p:tav tm="100000">
                                          <p:val>
                                            <p:strVal val="#ppt_w"/>
                                          </p:val>
                                        </p:tav>
                                      </p:tavLst>
                                    </p:anim>
                                    <p:anim calcmode="lin" valueType="num">
                                      <p:cBhvr>
                                        <p:cTn id="26" dur="1000" fill="hold"/>
                                        <p:tgtEl>
                                          <p:spTgt spid="2"/>
                                        </p:tgtEl>
                                        <p:attrNameLst>
                                          <p:attrName>ppt_h</p:attrName>
                                        </p:attrNameLst>
                                      </p:cBhvr>
                                      <p:tavLst>
                                        <p:tav tm="0">
                                          <p:val>
                                            <p:strVal val="#ppt_h"/>
                                          </p:val>
                                        </p:tav>
                                        <p:tav tm="100000">
                                          <p:val>
                                            <p:strVal val="#ppt_h"/>
                                          </p:val>
                                        </p:tav>
                                      </p:tavLst>
                                    </p:anim>
                                    <p:animEffect transition="in" filter="fade">
                                      <p:cBhvr>
                                        <p:cTn id="2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a:grpSpLocks/>
          </p:cNvGrpSpPr>
          <p:nvPr/>
        </p:nvGrpSpPr>
        <p:grpSpPr bwMode="auto">
          <a:xfrm>
            <a:off x="5029200" y="914400"/>
            <a:ext cx="3200400" cy="2625725"/>
            <a:chOff x="5029200" y="914400"/>
            <a:chExt cx="3200400" cy="2625723"/>
          </a:xfrm>
        </p:grpSpPr>
        <p:pic>
          <p:nvPicPr>
            <p:cNvPr id="5133" name="Picture 3" descr="http://www.nmrs.ac.cn/yingyong/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914400"/>
              <a:ext cx="32004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4" name="Rectangle 5"/>
            <p:cNvSpPr>
              <a:spLocks noChangeArrowheads="1"/>
            </p:cNvSpPr>
            <p:nvPr/>
          </p:nvSpPr>
          <p:spPr bwMode="auto">
            <a:xfrm>
              <a:off x="5286380" y="3143248"/>
              <a:ext cx="2586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kumimoji="1" lang="zh-CN" altLang="en-US">
                  <a:solidFill>
                    <a:srgbClr val="333333"/>
                  </a:solidFill>
                  <a:latin typeface="Verdana" pitchFamily="34" charset="0"/>
                  <a:ea typeface="隶书" pitchFamily="49" charset="-122"/>
                </a:rPr>
                <a:t>卫星数据接收天线</a:t>
              </a:r>
            </a:p>
          </p:txBody>
        </p:sp>
      </p:grpSp>
      <p:grpSp>
        <p:nvGrpSpPr>
          <p:cNvPr id="3" name="组合 10"/>
          <p:cNvGrpSpPr>
            <a:grpSpLocks/>
          </p:cNvGrpSpPr>
          <p:nvPr/>
        </p:nvGrpSpPr>
        <p:grpSpPr bwMode="auto">
          <a:xfrm>
            <a:off x="838200" y="914400"/>
            <a:ext cx="3200400" cy="2628900"/>
            <a:chOff x="838200" y="914400"/>
            <a:chExt cx="3200400" cy="2628958"/>
          </a:xfrm>
        </p:grpSpPr>
        <p:pic>
          <p:nvPicPr>
            <p:cNvPr id="5131" name="Picture 2" descr="http://www.nmrs.ac.cn/yingyong/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14400"/>
              <a:ext cx="3200400"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2" name="Rectangle 6"/>
            <p:cNvSpPr>
              <a:spLocks noChangeArrowheads="1"/>
            </p:cNvSpPr>
            <p:nvPr/>
          </p:nvSpPr>
          <p:spPr bwMode="auto">
            <a:xfrm>
              <a:off x="928662" y="3143248"/>
              <a:ext cx="29336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kumimoji="1" lang="zh-CN" altLang="en-US">
                  <a:solidFill>
                    <a:srgbClr val="333333"/>
                  </a:solidFill>
                  <a:latin typeface="Verdana" pitchFamily="34" charset="0"/>
                  <a:ea typeface="隶书" pitchFamily="49" charset="-122"/>
                </a:rPr>
                <a:t>航空遥感灾害监测系统</a:t>
              </a:r>
            </a:p>
          </p:txBody>
        </p:sp>
      </p:grpSp>
      <p:grpSp>
        <p:nvGrpSpPr>
          <p:cNvPr id="4" name="组合 12"/>
          <p:cNvGrpSpPr>
            <a:grpSpLocks/>
          </p:cNvGrpSpPr>
          <p:nvPr/>
        </p:nvGrpSpPr>
        <p:grpSpPr bwMode="auto">
          <a:xfrm>
            <a:off x="5029200" y="3733800"/>
            <a:ext cx="3200400" cy="2520950"/>
            <a:chOff x="5029200" y="3733800"/>
            <a:chExt cx="3200400" cy="2520967"/>
          </a:xfrm>
        </p:grpSpPr>
        <p:pic>
          <p:nvPicPr>
            <p:cNvPr id="5129" name="Picture 4" descr="http://www.nmrs.ac.cn/yingyong/1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3733800"/>
              <a:ext cx="3200400"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 name="Rectangle 7"/>
            <p:cNvSpPr>
              <a:spLocks noChangeArrowheads="1"/>
            </p:cNvSpPr>
            <p:nvPr/>
          </p:nvSpPr>
          <p:spPr bwMode="auto">
            <a:xfrm>
              <a:off x="5572132" y="5857892"/>
              <a:ext cx="236698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kumimoji="1" lang="zh-CN" altLang="en-US">
                  <a:solidFill>
                    <a:srgbClr val="333333"/>
                  </a:solidFill>
                  <a:latin typeface="Verdana" pitchFamily="34" charset="0"/>
                  <a:ea typeface="隶书" pitchFamily="49" charset="-122"/>
                </a:rPr>
                <a:t>卫星数据接收站</a:t>
              </a:r>
            </a:p>
          </p:txBody>
        </p:sp>
      </p:grpSp>
      <p:sp>
        <p:nvSpPr>
          <p:cNvPr id="5126" name="Rectangle 8"/>
          <p:cNvSpPr>
            <a:spLocks noChangeArrowheads="1"/>
          </p:cNvSpPr>
          <p:nvPr/>
        </p:nvSpPr>
        <p:spPr bwMode="auto">
          <a:xfrm>
            <a:off x="838200" y="325438"/>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kumimoji="1" lang="zh-CN" altLang="en-US" sz="2400">
                <a:latin typeface="Verdana" pitchFamily="34" charset="0"/>
                <a:ea typeface="黑体" pitchFamily="49" charset="-122"/>
              </a:rPr>
              <a:t>利用遥感、通信等先进技术对自然灾害进行实时监测</a:t>
            </a:r>
          </a:p>
        </p:txBody>
      </p:sp>
      <p:grpSp>
        <p:nvGrpSpPr>
          <p:cNvPr id="5" name="组合 13"/>
          <p:cNvGrpSpPr>
            <a:grpSpLocks/>
          </p:cNvGrpSpPr>
          <p:nvPr/>
        </p:nvGrpSpPr>
        <p:grpSpPr bwMode="auto">
          <a:xfrm>
            <a:off x="914400" y="3886200"/>
            <a:ext cx="3048000" cy="2368550"/>
            <a:chOff x="914400" y="3886200"/>
            <a:chExt cx="3048000" cy="2368567"/>
          </a:xfrm>
        </p:grpSpPr>
        <p:sp>
          <p:nvSpPr>
            <p:cNvPr id="5128" name="Rectangle 9"/>
            <p:cNvSpPr>
              <a:spLocks noChangeArrowheads="1"/>
            </p:cNvSpPr>
            <p:nvPr/>
          </p:nvSpPr>
          <p:spPr bwMode="auto">
            <a:xfrm>
              <a:off x="1000100" y="5857892"/>
              <a:ext cx="293369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kumimoji="1" lang="zh-CN" altLang="en-US">
                  <a:solidFill>
                    <a:srgbClr val="333333"/>
                  </a:solidFill>
                  <a:latin typeface="Verdana" pitchFamily="34" charset="0"/>
                  <a:ea typeface="隶书" pitchFamily="49" charset="-122"/>
                </a:rPr>
                <a:t>计算机图像处理与传输</a:t>
              </a:r>
            </a:p>
          </p:txBody>
        </p:sp>
        <p:graphicFrame>
          <p:nvGraphicFramePr>
            <p:cNvPr id="5122" name="Object 10"/>
            <p:cNvGraphicFramePr>
              <a:graphicFrameLocks noChangeAspect="1"/>
            </p:cNvGraphicFramePr>
            <p:nvPr/>
          </p:nvGraphicFramePr>
          <p:xfrm>
            <a:off x="914400" y="3886200"/>
            <a:ext cx="3048000" cy="1981200"/>
          </p:xfrm>
          <a:graphic>
            <a:graphicData uri="http://schemas.openxmlformats.org/presentationml/2006/ole">
              <mc:AlternateContent xmlns:mc="http://schemas.openxmlformats.org/markup-compatibility/2006">
                <mc:Choice xmlns:v="urn:schemas-microsoft-com:vml" Requires="v">
                  <p:oleObj spid="_x0000_s4113" name="位图图像" r:id="rId6" imgW="3315163" imgH="581106" progId="Paint.Picture">
                    <p:embed/>
                  </p:oleObj>
                </mc:Choice>
                <mc:Fallback>
                  <p:oleObj name="位图图像" r:id="rId6" imgW="3315163" imgH="581106"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3886200"/>
                          <a:ext cx="3048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399478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nodeType="afterGroup">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 calcmode="lin" valueType="num">
                                      <p:cBhvr>
                                        <p:cTn id="16" dur="500" fill="hold"/>
                                        <p:tgtEl>
                                          <p:spTgt spid="4"/>
                                        </p:tgtEl>
                                        <p:attrNameLst>
                                          <p:attrName>style.rotation</p:attrName>
                                        </p:attrNameLst>
                                      </p:cBhvr>
                                      <p:tavLst>
                                        <p:tav tm="0">
                                          <p:val>
                                            <p:fltVal val="360"/>
                                          </p:val>
                                        </p:tav>
                                        <p:tav tm="100000">
                                          <p:val>
                                            <p:fltVal val="0"/>
                                          </p:val>
                                        </p:tav>
                                      </p:tavLst>
                                    </p:anim>
                                    <p:animEffect transition="in" filter="fade">
                                      <p:cBhvr>
                                        <p:cTn id="17" dur="500"/>
                                        <p:tgtEl>
                                          <p:spTgt spid="4"/>
                                        </p:tgtEl>
                                      </p:cBhvr>
                                    </p:animEffect>
                                  </p:childTnLst>
                                </p:cTn>
                              </p:par>
                            </p:childTnLst>
                          </p:cTn>
                        </p:par>
                        <p:par>
                          <p:cTn id="18" fill="hold" nodeType="afterGroup">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 calcmode="lin" valueType="num">
                                      <p:cBhvr>
                                        <p:cTn id="23" dur="500" fill="hold"/>
                                        <p:tgtEl>
                                          <p:spTgt spid="2"/>
                                        </p:tgtEl>
                                        <p:attrNameLst>
                                          <p:attrName>style.rotation</p:attrName>
                                        </p:attrNameLst>
                                      </p:cBhvr>
                                      <p:tavLst>
                                        <p:tav tm="0">
                                          <p:val>
                                            <p:fltVal val="360"/>
                                          </p:val>
                                        </p:tav>
                                        <p:tav tm="100000">
                                          <p:val>
                                            <p:fltVal val="0"/>
                                          </p:val>
                                        </p:tav>
                                      </p:tavLst>
                                    </p:anim>
                                    <p:animEffect transition="in" filter="fade">
                                      <p:cBhvr>
                                        <p:cTn id="24" dur="500"/>
                                        <p:tgtEl>
                                          <p:spTgt spid="2"/>
                                        </p:tgtEl>
                                      </p:cBhvr>
                                    </p:animEffect>
                                  </p:childTnLst>
                                </p:cTn>
                              </p:par>
                            </p:childTnLst>
                          </p:cTn>
                        </p:par>
                        <p:par>
                          <p:cTn id="25" fill="hold" nodeType="afterGroup">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360"/>
                                          </p:val>
                                        </p:tav>
                                        <p:tav tm="100000">
                                          <p:val>
                                            <p:fltVal val="0"/>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电磁学发展简史</a:t>
            </a:r>
            <a:endParaRPr lang="zh-CN" altLang="en-US" dirty="0"/>
          </a:p>
        </p:txBody>
      </p:sp>
      <p:sp>
        <p:nvSpPr>
          <p:cNvPr id="3" name="内容占位符 2"/>
          <p:cNvSpPr>
            <a:spLocks noGrp="1"/>
          </p:cNvSpPr>
          <p:nvPr>
            <p:ph idx="1"/>
          </p:nvPr>
        </p:nvSpPr>
        <p:spPr/>
        <p:txBody>
          <a:bodyPr/>
          <a:lstStyle/>
          <a:p>
            <a:pPr marL="742950" indent="-742950">
              <a:buClr>
                <a:srgbClr val="00B0F0"/>
              </a:buClr>
              <a:buSzPct val="100000"/>
              <a:buAutoNum type="ea1ChsPeriod"/>
            </a:pPr>
            <a:r>
              <a:rPr lang="zh-CN" altLang="en-US" sz="3600" b="1" dirty="0" smtClean="0">
                <a:solidFill>
                  <a:srgbClr val="00B0F0"/>
                </a:solidFill>
                <a:ea typeface="隶书" pitchFamily="49" charset="-122"/>
              </a:rPr>
              <a:t>磁与静电</a:t>
            </a:r>
            <a:endParaRPr lang="en-US" altLang="zh-CN" sz="3600" b="1" dirty="0" smtClean="0">
              <a:solidFill>
                <a:srgbClr val="00B0F0"/>
              </a:solidFill>
              <a:ea typeface="隶书" pitchFamily="49" charset="-122"/>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5</a:t>
            </a:fld>
            <a:endParaRPr lang="en-US" altLang="zh-CN"/>
          </a:p>
        </p:txBody>
      </p:sp>
      <p:sp>
        <p:nvSpPr>
          <p:cNvPr id="5" name="矩形 4"/>
          <p:cNvSpPr/>
          <p:nvPr/>
        </p:nvSpPr>
        <p:spPr>
          <a:xfrm>
            <a:off x="304800" y="1600200"/>
            <a:ext cx="6019800" cy="1938992"/>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公元前</a:t>
            </a:r>
            <a:r>
              <a:rPr lang="en-US" altLang="zh-CN" sz="2400" dirty="0" smtClean="0">
                <a:solidFill>
                  <a:schemeClr val="tx1"/>
                </a:solidFill>
                <a:latin typeface="+mn-lt"/>
                <a:ea typeface="黑体" panose="02010609060101010101" pitchFamily="49" charset="-122"/>
              </a:rPr>
              <a:t>585</a:t>
            </a:r>
            <a:r>
              <a:rPr lang="zh-CN" altLang="en-US" sz="2400" dirty="0" smtClean="0">
                <a:solidFill>
                  <a:schemeClr val="tx1"/>
                </a:solidFill>
                <a:latin typeface="+mn-lt"/>
                <a:ea typeface="黑体" panose="02010609060101010101" pitchFamily="49" charset="-122"/>
              </a:rPr>
              <a:t>年，</a:t>
            </a:r>
            <a:r>
              <a:rPr lang="zh-CN" altLang="en-US" sz="2400" dirty="0">
                <a:solidFill>
                  <a:schemeClr val="tx1"/>
                </a:solidFill>
                <a:latin typeface="+mn-lt"/>
                <a:ea typeface="黑体" panose="02010609060101010101" pitchFamily="49" charset="-122"/>
              </a:rPr>
              <a:t>古希腊哲学家</a:t>
            </a:r>
            <a:r>
              <a:rPr lang="zh-CN" altLang="en-US" sz="2400" b="1" dirty="0" smtClean="0">
                <a:solidFill>
                  <a:srgbClr val="0070C0"/>
                </a:solidFill>
                <a:latin typeface="+mn-lt"/>
                <a:ea typeface="黑体" panose="02010609060101010101" pitchFamily="49" charset="-122"/>
              </a:rPr>
              <a:t>泰勒斯</a:t>
            </a:r>
            <a:r>
              <a:rPr lang="zh-CN" altLang="en-US" sz="2400" dirty="0" smtClean="0">
                <a:solidFill>
                  <a:schemeClr val="tx1"/>
                </a:solidFill>
                <a:latin typeface="+mn-lt"/>
                <a:ea typeface="黑体" panose="02010609060101010101" pitchFamily="49" charset="-122"/>
              </a:rPr>
              <a:t>已记载了在</a:t>
            </a:r>
            <a:r>
              <a:rPr lang="zh-CN" altLang="en-US" sz="2400" dirty="0">
                <a:solidFill>
                  <a:schemeClr val="tx1"/>
                </a:solidFill>
                <a:latin typeface="+mn-lt"/>
                <a:ea typeface="黑体" panose="02010609060101010101" pitchFamily="49" charset="-122"/>
              </a:rPr>
              <a:t>到当时的希腊人通过摩擦</a:t>
            </a:r>
            <a:r>
              <a:rPr lang="zh-CN" altLang="en-US" sz="2400" dirty="0">
                <a:solidFill>
                  <a:srgbClr val="0070C0"/>
                </a:solidFill>
                <a:latin typeface="+mn-lt"/>
                <a:ea typeface="黑体" panose="02010609060101010101" pitchFamily="49" charset="-122"/>
              </a:rPr>
              <a:t>琥珀</a:t>
            </a:r>
            <a:r>
              <a:rPr lang="zh-CN" altLang="en-US" sz="2400" dirty="0">
                <a:solidFill>
                  <a:schemeClr val="tx1"/>
                </a:solidFill>
                <a:latin typeface="+mn-lt"/>
                <a:ea typeface="黑体" panose="02010609060101010101" pitchFamily="49" charset="-122"/>
              </a:rPr>
              <a:t>吸引羽毛</a:t>
            </a:r>
            <a:r>
              <a:rPr lang="en-US" altLang="zh-CN" sz="2400" dirty="0">
                <a:solidFill>
                  <a:schemeClr val="tx1"/>
                </a:solidFill>
                <a:latin typeface="+mn-lt"/>
                <a:ea typeface="黑体" panose="02010609060101010101" pitchFamily="49" charset="-122"/>
              </a:rPr>
              <a:t>,</a:t>
            </a:r>
            <a:r>
              <a:rPr lang="zh-CN" altLang="en-US" sz="2400" dirty="0">
                <a:solidFill>
                  <a:schemeClr val="tx1"/>
                </a:solidFill>
                <a:latin typeface="+mn-lt"/>
                <a:ea typeface="黑体" panose="02010609060101010101" pitchFamily="49" charset="-122"/>
              </a:rPr>
              <a:t>用</a:t>
            </a:r>
            <a:r>
              <a:rPr lang="zh-CN" altLang="en-US" sz="2400" dirty="0">
                <a:solidFill>
                  <a:srgbClr val="0070C0"/>
                </a:solidFill>
                <a:latin typeface="+mn-lt"/>
                <a:ea typeface="黑体" panose="02010609060101010101" pitchFamily="49" charset="-122"/>
              </a:rPr>
              <a:t>磁铁</a:t>
            </a:r>
            <a:r>
              <a:rPr lang="zh-CN" altLang="en-US" sz="2400" dirty="0">
                <a:solidFill>
                  <a:schemeClr val="tx1"/>
                </a:solidFill>
                <a:latin typeface="+mn-lt"/>
                <a:ea typeface="黑体" panose="02010609060101010101" pitchFamily="49" charset="-122"/>
              </a:rPr>
              <a:t>矿石吸引铁片的现象，曾对其原因进行过一番思考</a:t>
            </a:r>
            <a:r>
              <a:rPr lang="zh-CN" altLang="en-US" sz="2400" dirty="0" smtClean="0">
                <a:solidFill>
                  <a:schemeClr val="tx1"/>
                </a:solidFill>
                <a:latin typeface="+mn-lt"/>
                <a:ea typeface="黑体" panose="02010609060101010101" pitchFamily="49" charset="-122"/>
              </a:rPr>
              <a:t>。在</a:t>
            </a:r>
            <a:r>
              <a:rPr lang="zh-CN" altLang="en-US" sz="2400" dirty="0" smtClean="0">
                <a:solidFill>
                  <a:schemeClr val="tx1"/>
                </a:solidFill>
                <a:ea typeface="黑体" panose="02010609060101010101" pitchFamily="49" charset="-122"/>
              </a:rPr>
              <a:t>相当</a:t>
            </a:r>
            <a:r>
              <a:rPr lang="zh-CN" altLang="en-US" sz="2400" dirty="0">
                <a:solidFill>
                  <a:schemeClr val="tx1"/>
                </a:solidFill>
                <a:ea typeface="黑体" panose="02010609060101010101" pitchFamily="49" charset="-122"/>
              </a:rPr>
              <a:t>长时间琥珀与磁石的性质被看成是其固有的性质。</a:t>
            </a:r>
            <a:endParaRPr lang="zh-CN" altLang="en-US" sz="2400" dirty="0">
              <a:solidFill>
                <a:schemeClr val="tx1"/>
              </a:solidFill>
              <a:latin typeface="+mn-lt"/>
              <a:ea typeface="黑体" panose="02010609060101010101" pitchFamily="49" charset="-122"/>
            </a:endParaRPr>
          </a:p>
        </p:txBody>
      </p:sp>
      <p:pic>
        <p:nvPicPr>
          <p:cNvPr id="98306" name="Picture 2"/>
          <p:cNvPicPr>
            <a:picLocks noChangeAspect="1" noChangeArrowheads="1"/>
          </p:cNvPicPr>
          <p:nvPr/>
        </p:nvPicPr>
        <p:blipFill>
          <a:blip r:embed="rId2"/>
          <a:srcRect/>
          <a:stretch>
            <a:fillRect/>
          </a:stretch>
        </p:blipFill>
        <p:spPr bwMode="auto">
          <a:xfrm>
            <a:off x="7159504" y="990601"/>
            <a:ext cx="1851146" cy="2895600"/>
          </a:xfrm>
          <a:prstGeom prst="rect">
            <a:avLst/>
          </a:prstGeom>
          <a:noFill/>
          <a:ln w="9525">
            <a:noFill/>
            <a:miter lim="800000"/>
            <a:headEnd/>
            <a:tailEnd/>
          </a:ln>
          <a:effectLst/>
        </p:spPr>
      </p:pic>
      <p:sp>
        <p:nvSpPr>
          <p:cNvPr id="7" name="矩形 6"/>
          <p:cNvSpPr/>
          <p:nvPr/>
        </p:nvSpPr>
        <p:spPr>
          <a:xfrm>
            <a:off x="304800" y="3734812"/>
            <a:ext cx="6019800" cy="2677656"/>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在东方，中国人民早在两千多年前汉（公元前</a:t>
            </a:r>
            <a:r>
              <a:rPr lang="en-US" altLang="zh-CN" sz="2400" dirty="0" smtClean="0">
                <a:solidFill>
                  <a:schemeClr val="tx1"/>
                </a:solidFill>
                <a:latin typeface="+mn-lt"/>
                <a:ea typeface="黑体" panose="02010609060101010101" pitchFamily="49" charset="-122"/>
              </a:rPr>
              <a:t>206</a:t>
            </a:r>
            <a:r>
              <a:rPr lang="zh-CN" altLang="en-US" sz="2400" dirty="0" smtClean="0">
                <a:solidFill>
                  <a:schemeClr val="tx1"/>
                </a:solidFill>
                <a:latin typeface="+mn-lt"/>
                <a:ea typeface="黑体" panose="02010609060101010101" pitchFamily="49" charset="-122"/>
              </a:rPr>
              <a:t>－公元</a:t>
            </a:r>
            <a:r>
              <a:rPr lang="en-US" altLang="zh-CN" sz="2400" dirty="0" smtClean="0">
                <a:solidFill>
                  <a:schemeClr val="tx1"/>
                </a:solidFill>
                <a:latin typeface="+mn-lt"/>
                <a:ea typeface="黑体" panose="02010609060101010101" pitchFamily="49" charset="-122"/>
              </a:rPr>
              <a:t>220</a:t>
            </a:r>
            <a:r>
              <a:rPr lang="zh-CN" altLang="en-US" sz="2400" dirty="0" smtClean="0">
                <a:solidFill>
                  <a:schemeClr val="tx1"/>
                </a:solidFill>
                <a:latin typeface="+mn-lt"/>
                <a:ea typeface="黑体" panose="02010609060101010101" pitchFamily="49" charset="-122"/>
              </a:rPr>
              <a:t>年），就发现了</a:t>
            </a:r>
            <a:r>
              <a:rPr lang="zh-CN" altLang="en-US" sz="2400" dirty="0" smtClean="0">
                <a:solidFill>
                  <a:schemeClr val="tx1"/>
                </a:solidFill>
                <a:ea typeface="黑体" panose="02010609060101010101" pitchFamily="49" charset="-122"/>
              </a:rPr>
              <a:t>天然的</a:t>
            </a:r>
            <a:r>
              <a:rPr lang="zh-CN" altLang="en-US" sz="2400" dirty="0" smtClean="0">
                <a:solidFill>
                  <a:schemeClr val="tx1"/>
                </a:solidFill>
                <a:latin typeface="+mn-lt"/>
                <a:ea typeface="黑体" panose="02010609060101010101" pitchFamily="49" charset="-122"/>
              </a:rPr>
              <a:t>磁石特性。古代的能工巧匠把磁石打磨成勺形，放在青铜制成的底盘上。这个磁勺在底盘上停止转动时，勺柄指的方向就是正南，这就是我国祖先发明的世界上最早的指示方向的仪器，叫做</a:t>
            </a:r>
            <a:r>
              <a:rPr lang="zh-CN" altLang="en-US" sz="2400" b="1" dirty="0" smtClean="0">
                <a:solidFill>
                  <a:srgbClr val="00B0F0"/>
                </a:solidFill>
                <a:latin typeface="+mn-lt"/>
                <a:ea typeface="黑体" panose="02010609060101010101" pitchFamily="49" charset="-122"/>
              </a:rPr>
              <a:t>司南</a:t>
            </a:r>
            <a:r>
              <a:rPr lang="zh-CN" altLang="en-US" sz="2400" dirty="0" smtClean="0">
                <a:solidFill>
                  <a:schemeClr val="tx1"/>
                </a:solidFill>
                <a:latin typeface="+mn-lt"/>
                <a:ea typeface="黑体" panose="02010609060101010101" pitchFamily="49" charset="-122"/>
              </a:rPr>
              <a:t>。</a:t>
            </a:r>
            <a:endParaRPr lang="zh-CN" altLang="en-US" sz="2400" dirty="0">
              <a:solidFill>
                <a:schemeClr val="tx1"/>
              </a:solidFill>
              <a:latin typeface="+mn-lt"/>
              <a:ea typeface="黑体" panose="02010609060101010101" pitchFamily="49" charset="-122"/>
            </a:endParaRPr>
          </a:p>
        </p:txBody>
      </p:sp>
      <p:pic>
        <p:nvPicPr>
          <p:cNvPr id="8" name="Picture 6"/>
          <p:cNvPicPr>
            <a:picLocks noChangeAspect="1" noChangeArrowheads="1"/>
          </p:cNvPicPr>
          <p:nvPr/>
        </p:nvPicPr>
        <p:blipFill>
          <a:blip r:embed="rId3"/>
          <a:srcRect/>
          <a:stretch>
            <a:fillRect/>
          </a:stretch>
        </p:blipFill>
        <p:spPr bwMode="auto">
          <a:xfrm>
            <a:off x="6505575" y="4038600"/>
            <a:ext cx="2638425" cy="2667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98306"/>
                                        </p:tgtEl>
                                        <p:attrNameLst>
                                          <p:attrName>style.visibility</p:attrName>
                                        </p:attrNameLst>
                                      </p:cBhvr>
                                      <p:to>
                                        <p:strVal val="visible"/>
                                      </p:to>
                                    </p:set>
                                    <p:animEffect transition="in" filter="blinds(horizontal)">
                                      <p:cBhvr>
                                        <p:cTn id="10" dur="500"/>
                                        <p:tgtEl>
                                          <p:spTgt spid="9830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par>
                                <p:cTn id="17" presetID="3"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457200" y="1219284"/>
            <a:ext cx="7924800"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algn="l" eaLnBrk="1" hangingPunct="1">
              <a:spcBef>
                <a:spcPct val="25000"/>
              </a:spcBef>
            </a:pPr>
            <a:r>
              <a:rPr kumimoji="1" lang="zh-CN" altLang="en-US" sz="2400" b="1">
                <a:solidFill>
                  <a:srgbClr val="FF0066"/>
                </a:solidFill>
                <a:latin typeface="黑体" pitchFamily="49" charset="-122"/>
                <a:ea typeface="黑体" pitchFamily="49" charset="-122"/>
              </a:rPr>
              <a:t>原理：</a:t>
            </a:r>
            <a:r>
              <a:rPr kumimoji="1" lang="zh-CN" altLang="en-US" sz="2400" b="1">
                <a:solidFill>
                  <a:schemeClr val="tx2"/>
                </a:solidFill>
                <a:latin typeface="楷体_GB2312" pitchFamily="49" charset="-122"/>
                <a:ea typeface="楷体_GB2312" pitchFamily="49" charset="-122"/>
              </a:rPr>
              <a:t>微波加热是在微波场的作用下，被加热的介质分子被极化而成为偶极子，这些偶极子必然会随微波场的变化而发生扰动，由于分子的热运动和邻近分子间的相互作用，使这种扰动受到干扰和阻碍，并以热的形式表现出来，使介子的温度升高。</a:t>
            </a:r>
          </a:p>
          <a:p>
            <a:pPr algn="l" eaLnBrk="1" hangingPunct="1">
              <a:spcBef>
                <a:spcPct val="25000"/>
              </a:spcBef>
            </a:pPr>
            <a:r>
              <a:rPr kumimoji="1" lang="zh-CN" altLang="en-US" sz="2400" b="1">
                <a:solidFill>
                  <a:srgbClr val="FF0066"/>
                </a:solidFill>
                <a:latin typeface="黑体" pitchFamily="49" charset="-122"/>
                <a:ea typeface="黑体" pitchFamily="49" charset="-122"/>
              </a:rPr>
              <a:t>优点：</a:t>
            </a:r>
            <a:r>
              <a:rPr kumimoji="1" lang="zh-CN" altLang="en-US" sz="2400" b="1">
                <a:latin typeface="楷体_GB2312" pitchFamily="49" charset="-122"/>
                <a:ea typeface="楷体_GB2312" pitchFamily="49" charset="-122"/>
              </a:rPr>
              <a:t>加热均匀、速度快、效率高，产品质量好，可以进行选择性加热，且可避免环境升温，便于自动控制及连续加热等。</a:t>
            </a:r>
          </a:p>
          <a:p>
            <a:pPr algn="l" eaLnBrk="1" hangingPunct="1">
              <a:spcBef>
                <a:spcPct val="25000"/>
              </a:spcBef>
            </a:pPr>
            <a:r>
              <a:rPr kumimoji="1" lang="zh-CN" altLang="en-US" sz="2400" b="1">
                <a:solidFill>
                  <a:srgbClr val="FF0066"/>
                </a:solidFill>
                <a:latin typeface="黑体" pitchFamily="49" charset="-122"/>
                <a:ea typeface="黑体" pitchFamily="49" charset="-122"/>
              </a:rPr>
              <a:t>应用:</a:t>
            </a:r>
            <a:r>
              <a:rPr kumimoji="1" lang="zh-CN" altLang="en-US" sz="2400" b="1">
                <a:latin typeface="楷体_GB2312" pitchFamily="49" charset="-122"/>
                <a:ea typeface="楷体_GB2312" pitchFamily="49" charset="-122"/>
              </a:rPr>
              <a:t>杀虫、灭菌、橡胶硫化、塑料生产与聚合物热加工，原煤  脱硫，铸模脱腊等方面已获得广泛而成功地应用。</a:t>
            </a:r>
          </a:p>
        </p:txBody>
      </p:sp>
      <p:sp>
        <p:nvSpPr>
          <p:cNvPr id="16387" name="Rectangle 3"/>
          <p:cNvSpPr>
            <a:spLocks noChangeArrowheads="1"/>
          </p:cNvSpPr>
          <p:nvPr/>
        </p:nvSpPr>
        <p:spPr bwMode="auto">
          <a:xfrm>
            <a:off x="3505200" y="228684"/>
            <a:ext cx="2133600" cy="5191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b="1">
                <a:latin typeface="Times New Roman" pitchFamily="18" charset="0"/>
                <a:ea typeface="黑体" pitchFamily="49" charset="-122"/>
              </a:rPr>
              <a:t>微波加热</a:t>
            </a:r>
          </a:p>
        </p:txBody>
      </p:sp>
    </p:spTree>
    <p:extLst>
      <p:ext uri="{BB962C8B-B14F-4D97-AF65-F5344CB8AC3E}">
        <p14:creationId xmlns:p14="http://schemas.microsoft.com/office/powerpoint/2010/main" val="1055474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p:cTn id="7" dur="1000" fill="hold"/>
                                        <p:tgtEl>
                                          <p:spTgt spid="39938"/>
                                        </p:tgtEl>
                                        <p:attrNameLst>
                                          <p:attrName>ppt_x</p:attrName>
                                        </p:attrNameLst>
                                      </p:cBhvr>
                                      <p:tavLst>
                                        <p:tav tm="0">
                                          <p:val>
                                            <p:strVal val="#ppt_x-.2"/>
                                          </p:val>
                                        </p:tav>
                                        <p:tav tm="100000">
                                          <p:val>
                                            <p:strVal val="#ppt_x"/>
                                          </p:val>
                                        </p:tav>
                                      </p:tavLst>
                                    </p:anim>
                                    <p:anim calcmode="lin" valueType="num">
                                      <p:cBhvr>
                                        <p:cTn id="8" dur="1000" fill="hold"/>
                                        <p:tgtEl>
                                          <p:spTgt spid="39938"/>
                                        </p:tgtEl>
                                        <p:attrNameLst>
                                          <p:attrName>ppt_y</p:attrName>
                                        </p:attrNameLst>
                                      </p:cBhvr>
                                      <p:tavLst>
                                        <p:tav tm="0">
                                          <p:val>
                                            <p:strVal val="#ppt_y"/>
                                          </p:val>
                                        </p:tav>
                                        <p:tav tm="100000">
                                          <p:val>
                                            <p:strVal val="#ppt_y"/>
                                          </p:val>
                                        </p:tav>
                                      </p:tavLst>
                                    </p:anim>
                                    <p:animEffect transition="in" filter="wipe(right)" prLst="gradientSize: 0.1">
                                      <p:cBhvr>
                                        <p:cTn id="9" dur="1000"/>
                                        <p:tgtEl>
                                          <p:spTgt spid="39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微波加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981200"/>
            <a:ext cx="640080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4"/>
          <p:cNvSpPr>
            <a:spLocks noGrp="1" noChangeArrowheads="1"/>
          </p:cNvSpPr>
          <p:nvPr>
            <p:ph type="title" idx="4294967295"/>
          </p:nvPr>
        </p:nvSpPr>
        <p:spPr>
          <a:xfrm>
            <a:off x="457200" y="304800"/>
            <a:ext cx="7772400" cy="1143000"/>
          </a:xfrm>
        </p:spPr>
        <p:txBody>
          <a:bodyPr/>
          <a:lstStyle/>
          <a:p>
            <a:pPr eaLnBrk="1" hangingPunct="1"/>
            <a:r>
              <a:rPr lang="zh-CN" altLang="en-US" sz="3600" b="1" smtClean="0">
                <a:solidFill>
                  <a:schemeClr val="accent2"/>
                </a:solidFill>
              </a:rPr>
              <a:t>电磁波的应用——家 用 微 波 炉</a:t>
            </a:r>
          </a:p>
        </p:txBody>
      </p:sp>
    </p:spTree>
    <p:extLst>
      <p:ext uri="{BB962C8B-B14F-4D97-AF65-F5344CB8AC3E}">
        <p14:creationId xmlns:p14="http://schemas.microsoft.com/office/powerpoint/2010/main" val="300895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micr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81000"/>
            <a:ext cx="7086600"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3"/>
          <p:cNvSpPr txBox="1">
            <a:spLocks noChangeArrowheads="1"/>
          </p:cNvSpPr>
          <p:nvPr/>
        </p:nvSpPr>
        <p:spPr bwMode="auto">
          <a:xfrm>
            <a:off x="838200" y="5867400"/>
            <a:ext cx="8077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000" b="1">
                <a:solidFill>
                  <a:srgbClr val="CC3399"/>
                </a:solidFill>
                <a:latin typeface="Times New Roman" pitchFamily="18" charset="0"/>
                <a:ea typeface="宋体" pitchFamily="2" charset="-122"/>
              </a:defRPr>
            </a:lvl1pPr>
            <a:lvl2pPr marL="742950" indent="-285750" eaLnBrk="0" hangingPunct="0">
              <a:defRPr kumimoji="1" sz="4000" b="1">
                <a:solidFill>
                  <a:srgbClr val="CC3399"/>
                </a:solidFill>
                <a:latin typeface="Times New Roman" pitchFamily="18" charset="0"/>
                <a:ea typeface="宋体" pitchFamily="2" charset="-122"/>
              </a:defRPr>
            </a:lvl2pPr>
            <a:lvl3pPr marL="1143000" indent="-228600" eaLnBrk="0" hangingPunct="0">
              <a:defRPr kumimoji="1" sz="4000" b="1">
                <a:solidFill>
                  <a:srgbClr val="CC3399"/>
                </a:solidFill>
                <a:latin typeface="Times New Roman" pitchFamily="18" charset="0"/>
                <a:ea typeface="宋体" pitchFamily="2" charset="-122"/>
              </a:defRPr>
            </a:lvl3pPr>
            <a:lvl4pPr marL="1600200" indent="-228600" eaLnBrk="0" hangingPunct="0">
              <a:defRPr kumimoji="1" sz="4000" b="1">
                <a:solidFill>
                  <a:srgbClr val="CC3399"/>
                </a:solidFill>
                <a:latin typeface="Times New Roman" pitchFamily="18" charset="0"/>
                <a:ea typeface="宋体" pitchFamily="2" charset="-122"/>
              </a:defRPr>
            </a:lvl4pPr>
            <a:lvl5pPr marL="2057400" indent="-228600" eaLnBrk="0" hangingPunct="0">
              <a:defRPr kumimoji="1" sz="4000" b="1">
                <a:solidFill>
                  <a:srgbClr val="CC3399"/>
                </a:solidFill>
                <a:latin typeface="Times New Roman" pitchFamily="18" charset="0"/>
                <a:ea typeface="宋体" pitchFamily="2" charset="-122"/>
              </a:defRPr>
            </a:lvl5pPr>
            <a:lvl6pPr marL="2514600" indent="-228600" eaLnBrk="0" fontAlgn="base" hangingPunct="0">
              <a:spcBef>
                <a:spcPct val="0"/>
              </a:spcBef>
              <a:spcAft>
                <a:spcPct val="0"/>
              </a:spcAft>
              <a:defRPr kumimoji="1" sz="4000" b="1">
                <a:solidFill>
                  <a:srgbClr val="CC3399"/>
                </a:solidFill>
                <a:latin typeface="Times New Roman" pitchFamily="18" charset="0"/>
                <a:ea typeface="宋体" pitchFamily="2" charset="-122"/>
              </a:defRPr>
            </a:lvl6pPr>
            <a:lvl7pPr marL="2971800" indent="-228600" eaLnBrk="0" fontAlgn="base" hangingPunct="0">
              <a:spcBef>
                <a:spcPct val="0"/>
              </a:spcBef>
              <a:spcAft>
                <a:spcPct val="0"/>
              </a:spcAft>
              <a:defRPr kumimoji="1" sz="4000" b="1">
                <a:solidFill>
                  <a:srgbClr val="CC3399"/>
                </a:solidFill>
                <a:latin typeface="Times New Roman" pitchFamily="18" charset="0"/>
                <a:ea typeface="宋体" pitchFamily="2" charset="-122"/>
              </a:defRPr>
            </a:lvl7pPr>
            <a:lvl8pPr marL="3429000" indent="-228600" eaLnBrk="0" fontAlgn="base" hangingPunct="0">
              <a:spcBef>
                <a:spcPct val="0"/>
              </a:spcBef>
              <a:spcAft>
                <a:spcPct val="0"/>
              </a:spcAft>
              <a:defRPr kumimoji="1" sz="4000" b="1">
                <a:solidFill>
                  <a:srgbClr val="CC3399"/>
                </a:solidFill>
                <a:latin typeface="Times New Roman" pitchFamily="18" charset="0"/>
                <a:ea typeface="宋体" pitchFamily="2" charset="-122"/>
              </a:defRPr>
            </a:lvl8pPr>
            <a:lvl9pPr marL="3886200" indent="-228600" eaLnBrk="0" fontAlgn="base" hangingPunct="0">
              <a:spcBef>
                <a:spcPct val="0"/>
              </a:spcBef>
              <a:spcAft>
                <a:spcPct val="0"/>
              </a:spcAft>
              <a:defRPr kumimoji="1" sz="4000" b="1">
                <a:solidFill>
                  <a:srgbClr val="CC3399"/>
                </a:solidFill>
                <a:latin typeface="Times New Roman" pitchFamily="18" charset="0"/>
                <a:ea typeface="宋体" pitchFamily="2" charset="-122"/>
              </a:defRPr>
            </a:lvl9pPr>
          </a:lstStyle>
          <a:p>
            <a:pPr>
              <a:spcBef>
                <a:spcPct val="50000"/>
              </a:spcBef>
            </a:pPr>
            <a:r>
              <a:rPr lang="en-US" altLang="zh-CN" sz="2400" b="0" dirty="0">
                <a:solidFill>
                  <a:schemeClr val="tx1"/>
                </a:solidFill>
                <a:ea typeface="黑体" panose="02010609060101010101" pitchFamily="49" charset="-122"/>
              </a:rPr>
              <a:t>Introduced in 1967, the Amana </a:t>
            </a:r>
            <a:r>
              <a:rPr lang="en-US" altLang="zh-CN" sz="2400" b="0" dirty="0" err="1">
                <a:solidFill>
                  <a:schemeClr val="tx1"/>
                </a:solidFill>
                <a:ea typeface="黑体" panose="02010609060101010101" pitchFamily="49" charset="-122"/>
              </a:rPr>
              <a:t>Radarange</a:t>
            </a:r>
            <a:r>
              <a:rPr lang="en-US" altLang="zh-CN" sz="2400" b="0" dirty="0">
                <a:solidFill>
                  <a:schemeClr val="tx1"/>
                </a:solidFill>
                <a:ea typeface="黑体" panose="02010609060101010101" pitchFamily="49" charset="-122"/>
              </a:rPr>
              <a:t> microwave oven would forever change the way American families prepare meals</a:t>
            </a:r>
          </a:p>
        </p:txBody>
      </p:sp>
    </p:spTree>
    <p:extLst>
      <p:ext uri="{BB962C8B-B14F-4D97-AF65-F5344CB8AC3E}">
        <p14:creationId xmlns:p14="http://schemas.microsoft.com/office/powerpoint/2010/main" val="40073198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ChangeArrowheads="1"/>
          </p:cNvSpPr>
          <p:nvPr/>
        </p:nvSpPr>
        <p:spPr bwMode="auto">
          <a:xfrm>
            <a:off x="607882" y="1860650"/>
            <a:ext cx="67151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dirty="0">
              <a:ea typeface="黑体" panose="02010609060101010101" pitchFamily="49" charset="-122"/>
            </a:endParaRPr>
          </a:p>
        </p:txBody>
      </p:sp>
      <p:sp>
        <p:nvSpPr>
          <p:cNvPr id="46083" name="Rectangle 4"/>
          <p:cNvSpPr>
            <a:spLocks noGrp="1" noChangeArrowheads="1"/>
          </p:cNvSpPr>
          <p:nvPr>
            <p:ph type="title" idx="4294967295"/>
          </p:nvPr>
        </p:nvSpPr>
        <p:spPr>
          <a:xfrm>
            <a:off x="884901" y="185858"/>
            <a:ext cx="7772400" cy="576212"/>
          </a:xfrm>
        </p:spPr>
        <p:txBody>
          <a:bodyPr/>
          <a:lstStyle/>
          <a:p>
            <a:pPr eaLnBrk="1" hangingPunct="1"/>
            <a:r>
              <a:rPr lang="zh-CN" altLang="en-US" sz="3600" b="1" dirty="0" smtClean="0"/>
              <a:t>电磁场的应用——家用电磁炉</a:t>
            </a:r>
          </a:p>
        </p:txBody>
      </p:sp>
      <p:sp>
        <p:nvSpPr>
          <p:cNvPr id="46084" name="Rectangle 5"/>
          <p:cNvSpPr>
            <a:spLocks noChangeArrowheads="1"/>
          </p:cNvSpPr>
          <p:nvPr/>
        </p:nvSpPr>
        <p:spPr bwMode="auto">
          <a:xfrm>
            <a:off x="380870" y="18733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dirty="0">
              <a:ea typeface="黑体" panose="02010609060101010101" pitchFamily="49" charset="-122"/>
            </a:endParaRPr>
          </a:p>
        </p:txBody>
      </p:sp>
      <p:grpSp>
        <p:nvGrpSpPr>
          <p:cNvPr id="46085" name="Group 21"/>
          <p:cNvGrpSpPr>
            <a:grpSpLocks/>
          </p:cNvGrpSpPr>
          <p:nvPr/>
        </p:nvGrpSpPr>
        <p:grpSpPr bwMode="auto">
          <a:xfrm>
            <a:off x="3014532" y="1009750"/>
            <a:ext cx="0" cy="3338513"/>
            <a:chOff x="0" y="0"/>
            <a:chExt cx="0" cy="2103"/>
          </a:xfrm>
        </p:grpSpPr>
        <p:sp>
          <p:nvSpPr>
            <p:cNvPr id="46087" name="Rectangle 20"/>
            <p:cNvSpPr>
              <a:spLocks noChangeArrowheads="1"/>
            </p:cNvSpPr>
            <p:nvPr/>
          </p:nvSpPr>
          <p:spPr bwMode="auto">
            <a:xfrm>
              <a:off x="0" y="0"/>
              <a:ext cx="0" cy="2103"/>
            </a:xfrm>
            <a:prstGeom prst="rect">
              <a:avLst/>
            </a:prstGeom>
            <a:solidFill>
              <a:srgbClr val="F2F8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黑体" panose="02010609060101010101" pitchFamily="49" charset="-122"/>
              </a:endParaRPr>
            </a:p>
          </p:txBody>
        </p:sp>
        <p:grpSp>
          <p:nvGrpSpPr>
            <p:cNvPr id="46088" name="Group 19"/>
            <p:cNvGrpSpPr>
              <a:grpSpLocks/>
            </p:cNvGrpSpPr>
            <p:nvPr/>
          </p:nvGrpSpPr>
          <p:grpSpPr bwMode="auto">
            <a:xfrm>
              <a:off x="0" y="0"/>
              <a:ext cx="0" cy="2103"/>
              <a:chOff x="0" y="0"/>
              <a:chExt cx="0" cy="2103"/>
            </a:xfrm>
          </p:grpSpPr>
          <p:sp>
            <p:nvSpPr>
              <p:cNvPr id="46089" name="Rectangle 14"/>
              <p:cNvSpPr>
                <a:spLocks noChangeArrowheads="1"/>
              </p:cNvSpPr>
              <p:nvPr/>
            </p:nvSpPr>
            <p:spPr bwMode="auto">
              <a:xfrm>
                <a:off x="0" y="0"/>
                <a:ext cx="0" cy="291"/>
              </a:xfrm>
              <a:prstGeom prst="rect">
                <a:avLst/>
              </a:prstGeom>
              <a:solidFill>
                <a:srgbClr val="F2F8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400" b="0" dirty="0">
                  <a:solidFill>
                    <a:schemeClr val="tx1"/>
                  </a:solidFill>
                  <a:ea typeface="黑体" panose="02010609060101010101" pitchFamily="49" charset="-122"/>
                </a:endParaRPr>
              </a:p>
            </p:txBody>
          </p:sp>
          <p:grpSp>
            <p:nvGrpSpPr>
              <p:cNvPr id="46090" name="Group 18"/>
              <p:cNvGrpSpPr>
                <a:grpSpLocks/>
              </p:cNvGrpSpPr>
              <p:nvPr/>
            </p:nvGrpSpPr>
            <p:grpSpPr bwMode="auto">
              <a:xfrm>
                <a:off x="0" y="0"/>
                <a:ext cx="0" cy="2103"/>
                <a:chOff x="0" y="0"/>
                <a:chExt cx="0" cy="2103"/>
              </a:xfrm>
            </p:grpSpPr>
            <p:sp>
              <p:nvSpPr>
                <p:cNvPr id="46091" name="Rectangle 17"/>
                <p:cNvSpPr>
                  <a:spLocks noChangeArrowheads="1"/>
                </p:cNvSpPr>
                <p:nvPr/>
              </p:nvSpPr>
              <p:spPr bwMode="auto">
                <a:xfrm>
                  <a:off x="0" y="0"/>
                  <a:ext cx="0" cy="2103"/>
                </a:xfrm>
                <a:prstGeom prst="rect">
                  <a:avLst/>
                </a:prstGeom>
                <a:solidFill>
                  <a:srgbClr val="F2F8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ea typeface="黑体" panose="02010609060101010101" pitchFamily="49" charset="-122"/>
                  </a:endParaRPr>
                </a:p>
              </p:txBody>
            </p:sp>
            <p:sp>
              <p:nvSpPr>
                <p:cNvPr id="46092" name="Rectangle 15"/>
                <p:cNvSpPr>
                  <a:spLocks noChangeArrowheads="1"/>
                </p:cNvSpPr>
                <p:nvPr/>
              </p:nvSpPr>
              <p:spPr bwMode="auto">
                <a:xfrm>
                  <a:off x="0" y="0"/>
                  <a:ext cx="0" cy="2103"/>
                </a:xfrm>
                <a:prstGeom prst="rect">
                  <a:avLst/>
                </a:prstGeom>
                <a:solidFill>
                  <a:srgbClr val="F2F8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1000" b="0" dirty="0">
                      <a:solidFill>
                        <a:schemeClr val="tx1"/>
                      </a:solidFill>
                      <a:ea typeface="黑体" panose="02010609060101010101" pitchFamily="49" charset="-122"/>
                      <a:hlinkClick r:id="rId3"/>
                    </a:rPr>
                    <a:t>  </a:t>
                  </a:r>
                  <a:r>
                    <a:rPr lang="zh-CN" altLang="en-US" sz="1000" b="0" dirty="0">
                      <a:solidFill>
                        <a:schemeClr val="tx1"/>
                      </a:solidFill>
                      <a:ea typeface="黑体" panose="02010609060101010101" pitchFamily="49" charset="-122"/>
                    </a:rPr>
                    <a:t>                                                                                                                        </a:t>
                  </a:r>
                </a:p>
              </p:txBody>
            </p:sp>
          </p:grpSp>
        </p:grpSp>
      </p:grpSp>
      <p:pic>
        <p:nvPicPr>
          <p:cNvPr id="46086" name="Picture 16" descr="电磁炉">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532" y="947838"/>
            <a:ext cx="5545138"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69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2987675" y="256381"/>
            <a:ext cx="2133600" cy="585788"/>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3200" b="1">
                <a:latin typeface="Times New Roman" pitchFamily="18" charset="0"/>
                <a:ea typeface="黑体" pitchFamily="49" charset="-122"/>
              </a:rPr>
              <a:t>无线充电</a:t>
            </a:r>
          </a:p>
        </p:txBody>
      </p:sp>
      <p:sp>
        <p:nvSpPr>
          <p:cNvPr id="17411" name="TextBox 2"/>
          <p:cNvSpPr txBox="1">
            <a:spLocks noChangeArrowheads="1"/>
          </p:cNvSpPr>
          <p:nvPr/>
        </p:nvSpPr>
        <p:spPr bwMode="auto">
          <a:xfrm>
            <a:off x="827088" y="1412875"/>
            <a:ext cx="7273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algn="l" eaLnBrk="1" hangingPunct="1"/>
            <a:r>
              <a:rPr lang="zh-CN" altLang="en-US" sz="2400" b="1">
                <a:solidFill>
                  <a:srgbClr val="C00000"/>
                </a:solidFill>
              </a:rPr>
              <a:t>电动汽车充电：</a:t>
            </a:r>
            <a:r>
              <a:rPr lang="zh-CN" altLang="en-US" sz="2400" b="1"/>
              <a:t>使用</a:t>
            </a:r>
            <a:r>
              <a:rPr lang="en-US" altLang="zh-CN" sz="2400" b="1"/>
              <a:t>100KHz左右低频电磁波，用1.5m</a:t>
            </a:r>
            <a:r>
              <a:rPr lang="en-US" altLang="zh-CN" sz="2400" b="1" baseline="30000"/>
              <a:t>2</a:t>
            </a:r>
            <a:r>
              <a:rPr lang="en-US" altLang="zh-CN" sz="2400" b="1"/>
              <a:t>线圈发射电磁能量，在汽车下方接收，对电池充电。</a:t>
            </a:r>
            <a:endParaRPr lang="zh-CN" altLang="en-US" sz="2400" b="1"/>
          </a:p>
        </p:txBody>
      </p:sp>
      <p:sp>
        <p:nvSpPr>
          <p:cNvPr id="17412" name="TextBox 3"/>
          <p:cNvSpPr txBox="1">
            <a:spLocks noChangeArrowheads="1"/>
          </p:cNvSpPr>
          <p:nvPr/>
        </p:nvSpPr>
        <p:spPr bwMode="auto">
          <a:xfrm>
            <a:off x="900113" y="2997200"/>
            <a:ext cx="2808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algn="l" eaLnBrk="1" hangingPunct="1"/>
            <a:r>
              <a:rPr lang="zh-CN" altLang="en-US" sz="2400" b="1"/>
              <a:t>手机充电：</a:t>
            </a:r>
          </a:p>
        </p:txBody>
      </p:sp>
      <p:pic>
        <p:nvPicPr>
          <p:cNvPr id="17413" name="图片 4" descr="不再下班就没电 中兴GEEK无线充电体验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2997200"/>
            <a:ext cx="374491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5"/>
          <p:cNvSpPr txBox="1">
            <a:spLocks noChangeArrowheads="1"/>
          </p:cNvSpPr>
          <p:nvPr/>
        </p:nvSpPr>
        <p:spPr bwMode="auto">
          <a:xfrm>
            <a:off x="3059113" y="5445125"/>
            <a:ext cx="3384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b="1"/>
              <a:t>手机无线充电实图</a:t>
            </a:r>
          </a:p>
        </p:txBody>
      </p:sp>
    </p:spTree>
    <p:extLst>
      <p:ext uri="{BB962C8B-B14F-4D97-AF65-F5344CB8AC3E}">
        <p14:creationId xmlns:p14="http://schemas.microsoft.com/office/powerpoint/2010/main" val="41730260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457200" y="838200"/>
            <a:ext cx="83058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algn="l" eaLnBrk="1" hangingPunct="1">
              <a:lnSpc>
                <a:spcPct val="150000"/>
              </a:lnSpc>
              <a:spcBef>
                <a:spcPct val="50000"/>
              </a:spcBef>
            </a:pPr>
            <a:r>
              <a:rPr kumimoji="1" lang="zh-CN" altLang="en-US" sz="2400" b="1">
                <a:latin typeface="华文中宋" pitchFamily="2" charset="-122"/>
                <a:ea typeface="华文中宋" pitchFamily="2" charset="-122"/>
              </a:rPr>
              <a:t>微波具有能够穿透对于声波衰减很大的非金属材料的特点。</a:t>
            </a:r>
            <a:r>
              <a:rPr kumimoji="1" lang="zh-CN" altLang="en-US" sz="2400" b="1">
                <a:solidFill>
                  <a:srgbClr val="FF0066"/>
                </a:solidFill>
                <a:latin typeface="黑体" pitchFamily="49" charset="-122"/>
                <a:ea typeface="黑体" pitchFamily="49" charset="-122"/>
              </a:rPr>
              <a:t>优点：</a:t>
            </a:r>
            <a:r>
              <a:rPr kumimoji="1" lang="zh-CN" altLang="en-US" sz="2400" b="1">
                <a:latin typeface="楷体_GB2312" pitchFamily="49" charset="-122"/>
                <a:ea typeface="楷体_GB2312" pitchFamily="49" charset="-122"/>
              </a:rPr>
              <a:t>微波检测的设备简单，操作方便、无损、非接触、便于实现自动化等。</a:t>
            </a:r>
          </a:p>
          <a:p>
            <a:pPr algn="l" eaLnBrk="1" hangingPunct="1">
              <a:lnSpc>
                <a:spcPct val="150000"/>
              </a:lnSpc>
              <a:spcBef>
                <a:spcPct val="50000"/>
              </a:spcBef>
            </a:pPr>
            <a:r>
              <a:rPr kumimoji="1" lang="zh-CN" altLang="en-US" sz="2400" b="1">
                <a:solidFill>
                  <a:srgbClr val="FF0066"/>
                </a:solidFill>
                <a:latin typeface="黑体" pitchFamily="49" charset="-122"/>
                <a:ea typeface="黑体" pitchFamily="49" charset="-122"/>
              </a:rPr>
              <a:t>应用: </a:t>
            </a:r>
            <a:r>
              <a:rPr kumimoji="1" lang="zh-CN" altLang="en-US" sz="2400" b="1">
                <a:latin typeface="楷体_GB2312" pitchFamily="49" charset="-122"/>
                <a:ea typeface="楷体_GB2312" pitchFamily="49" charset="-122"/>
              </a:rPr>
              <a:t>微波检测的项目包括增强塑料和各种金属非金属复合胶接结构和蜂窝结构中的分层、脱粘，固体推进剂和飞机轮胎内部的气孔、裂缝，金属加工表面的光洁度、裂纹、划痕及其深度，非金属材料中的湿度、密度、混合物组份比，固化度，金属板与介子板的厚度、微小位移、微小振动、微小体积和离子体内的温度等。</a:t>
            </a:r>
          </a:p>
        </p:txBody>
      </p:sp>
      <p:sp>
        <p:nvSpPr>
          <p:cNvPr id="40963" name="Rectangle 3"/>
          <p:cNvSpPr>
            <a:spLocks noChangeArrowheads="1"/>
          </p:cNvSpPr>
          <p:nvPr/>
        </p:nvSpPr>
        <p:spPr bwMode="auto">
          <a:xfrm>
            <a:off x="3581400" y="228600"/>
            <a:ext cx="2133600" cy="5191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b="1">
                <a:latin typeface="Times New Roman" pitchFamily="18" charset="0"/>
                <a:ea typeface="黑体" pitchFamily="49" charset="-122"/>
              </a:rPr>
              <a:t>微波探测</a:t>
            </a:r>
          </a:p>
        </p:txBody>
      </p:sp>
    </p:spTree>
    <p:extLst>
      <p:ext uri="{BB962C8B-B14F-4D97-AF65-F5344CB8AC3E}">
        <p14:creationId xmlns:p14="http://schemas.microsoft.com/office/powerpoint/2010/main" val="2561971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anim calcmode="lin" valueType="num">
                                      <p:cBhvr additive="base">
                                        <p:cTn id="7" dur="500" fill="hold"/>
                                        <p:tgtEl>
                                          <p:spTgt spid="40963"/>
                                        </p:tgtEl>
                                        <p:attrNameLst>
                                          <p:attrName>ppt_x</p:attrName>
                                        </p:attrNameLst>
                                      </p:cBhvr>
                                      <p:tavLst>
                                        <p:tav tm="0">
                                          <p:val>
                                            <p:strVal val="#ppt_x"/>
                                          </p:val>
                                        </p:tav>
                                        <p:tav tm="100000">
                                          <p:val>
                                            <p:strVal val="#ppt_x"/>
                                          </p:val>
                                        </p:tav>
                                      </p:tavLst>
                                    </p:anim>
                                    <p:anim calcmode="lin" valueType="num">
                                      <p:cBhvr additive="base">
                                        <p:cTn id="8" dur="500" fill="hold"/>
                                        <p:tgtEl>
                                          <p:spTgt spid="409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9" presetClass="entr" presetSubtype="0" fill="hold" grpId="0" nodeType="clickEffect">
                                  <p:stCondLst>
                                    <p:cond delay="0"/>
                                  </p:stCondLst>
                                  <p:childTnLst>
                                    <p:set>
                                      <p:cBhvr>
                                        <p:cTn id="12" dur="1" fill="hold">
                                          <p:stCondLst>
                                            <p:cond delay="0"/>
                                          </p:stCondLst>
                                        </p:cTn>
                                        <p:tgtEl>
                                          <p:spTgt spid="40962"/>
                                        </p:tgtEl>
                                        <p:attrNameLst>
                                          <p:attrName>style.visibility</p:attrName>
                                        </p:attrNameLst>
                                      </p:cBhvr>
                                      <p:to>
                                        <p:strVal val="visible"/>
                                      </p:to>
                                    </p:set>
                                    <p:anim calcmode="lin" valueType="num">
                                      <p:cBhvr>
                                        <p:cTn id="13" dur="1000" fill="hold"/>
                                        <p:tgtEl>
                                          <p:spTgt spid="40962"/>
                                        </p:tgtEl>
                                        <p:attrNameLst>
                                          <p:attrName>ppt_x</p:attrName>
                                        </p:attrNameLst>
                                      </p:cBhvr>
                                      <p:tavLst>
                                        <p:tav tm="0">
                                          <p:val>
                                            <p:strVal val="#ppt_x-.2"/>
                                          </p:val>
                                        </p:tav>
                                        <p:tav tm="100000">
                                          <p:val>
                                            <p:strVal val="#ppt_x"/>
                                          </p:val>
                                        </p:tav>
                                      </p:tavLst>
                                    </p:anim>
                                    <p:anim calcmode="lin" valueType="num">
                                      <p:cBhvr>
                                        <p:cTn id="14" dur="1000" fill="hold"/>
                                        <p:tgtEl>
                                          <p:spTgt spid="40962"/>
                                        </p:tgtEl>
                                        <p:attrNameLst>
                                          <p:attrName>ppt_y</p:attrName>
                                        </p:attrNameLst>
                                      </p:cBhvr>
                                      <p:tavLst>
                                        <p:tav tm="0">
                                          <p:val>
                                            <p:strVal val="#ppt_y"/>
                                          </p:val>
                                        </p:tav>
                                        <p:tav tm="100000">
                                          <p:val>
                                            <p:strVal val="#ppt_y"/>
                                          </p:val>
                                        </p:tav>
                                      </p:tavLst>
                                    </p:anim>
                                    <p:animEffect transition="in" filter="wipe(right)" prLst="gradientSize: 0.1">
                                      <p:cBhvr>
                                        <p:cTn id="15" dur="1000"/>
                                        <p:tgtEl>
                                          <p:spTgt spid="4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81000" y="1066800"/>
            <a:ext cx="83058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algn="l" eaLnBrk="1" hangingPunct="1">
              <a:lnSpc>
                <a:spcPct val="150000"/>
              </a:lnSpc>
              <a:spcBef>
                <a:spcPct val="50000"/>
              </a:spcBef>
            </a:pPr>
            <a:r>
              <a:rPr kumimoji="1" lang="zh-CN" altLang="en-US" dirty="0">
                <a:solidFill>
                  <a:schemeClr val="tx2"/>
                </a:solidFill>
                <a:latin typeface="黑体" panose="02010609060101010101" pitchFamily="49" charset="-122"/>
                <a:ea typeface="黑体" panose="02010609060101010101" pitchFamily="49" charset="-122"/>
              </a:rPr>
              <a:t>雷达是利用电磁波来测定物体位置的无线电设备。它将高频电磁波射到物体上，物体将向各个方向反射这个电磁波，当然有一部分被反射回发射点（雷达），雷达处的接收装置接收回波并根据回波发现物体。所谓隐形飞机决不是指飞机将自己的形体隐藏起来，让人看不到它，而是要让雷达看不到它。飞机达到隐形效果的关键，在于采用隐形材料和隐形设计，可尽量将雷达波束吸收掉，或者向偏离原雷达的方向反射，这样飞机就不容易被雷达探测到。如果把飞机的外表面制成由一些平面组成，则这些平面反射电磁波就不是四面八方的了，而是像平面镜反射光线一样只朝着有限的几个方向反射，这样就不见得有反射波被雷达接收到，从而达到了不被雷达发现的目的。</a:t>
            </a:r>
            <a:r>
              <a:rPr kumimoji="1" lang="zh-CN" altLang="en-US" dirty="0">
                <a:solidFill>
                  <a:schemeClr val="tx2"/>
                </a:solidFill>
                <a:latin typeface="隶书" pitchFamily="49" charset="-122"/>
                <a:ea typeface="隶书" pitchFamily="49" charset="-122"/>
              </a:rPr>
              <a:t> </a:t>
            </a:r>
          </a:p>
        </p:txBody>
      </p:sp>
      <p:sp>
        <p:nvSpPr>
          <p:cNvPr id="19459" name="Text Box 3"/>
          <p:cNvSpPr txBox="1">
            <a:spLocks noChangeArrowheads="1"/>
          </p:cNvSpPr>
          <p:nvPr/>
        </p:nvSpPr>
        <p:spPr bwMode="auto">
          <a:xfrm>
            <a:off x="2976095" y="220721"/>
            <a:ext cx="2514600" cy="519113"/>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spcBef>
                <a:spcPct val="50000"/>
              </a:spcBef>
            </a:pPr>
            <a:r>
              <a:rPr kumimoji="1" lang="zh-CN" altLang="en-US" sz="2800" b="1">
                <a:latin typeface="Times New Roman" pitchFamily="18" charset="0"/>
                <a:ea typeface="黑体" pitchFamily="49" charset="-122"/>
              </a:rPr>
              <a:t>隐形飞机</a:t>
            </a:r>
          </a:p>
        </p:txBody>
      </p:sp>
      <p:pic>
        <p:nvPicPr>
          <p:cNvPr id="206854" name="Picture 6" descr="http://col.njtu.edu.cn/zskj/5019/EMF&amp;W/application/image/airplane.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638800" y="1371600"/>
            <a:ext cx="2438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7" name="Line 9"/>
          <p:cNvSpPr>
            <a:spLocks noChangeShapeType="1"/>
          </p:cNvSpPr>
          <p:nvPr/>
        </p:nvSpPr>
        <p:spPr bwMode="auto">
          <a:xfrm flipV="1">
            <a:off x="3124200" y="2590800"/>
            <a:ext cx="3581400" cy="2895600"/>
          </a:xfrm>
          <a:prstGeom prst="line">
            <a:avLst/>
          </a:prstGeom>
          <a:noFill/>
          <a:ln w="28575">
            <a:solidFill>
              <a:srgbClr val="FF0066"/>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zh-CN" altLang="en-US" dirty="0">
              <a:ea typeface="黑体" panose="02010609060101010101" pitchFamily="49" charset="-122"/>
            </a:endParaRPr>
          </a:p>
        </p:txBody>
      </p:sp>
      <p:sp>
        <p:nvSpPr>
          <p:cNvPr id="206858" name="Rectangle 10"/>
          <p:cNvSpPr>
            <a:spLocks noChangeArrowheads="1"/>
          </p:cNvSpPr>
          <p:nvPr/>
        </p:nvSpPr>
        <p:spPr bwMode="auto">
          <a:xfrm>
            <a:off x="6019800" y="198120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a:solidFill>
                  <a:schemeClr val="bg1"/>
                </a:solidFill>
                <a:latin typeface="黑体" pitchFamily="49" charset="-122"/>
                <a:ea typeface="黑体" pitchFamily="49" charset="-122"/>
              </a:rPr>
              <a:t>吸收</a:t>
            </a:r>
          </a:p>
        </p:txBody>
      </p:sp>
      <p:sp>
        <p:nvSpPr>
          <p:cNvPr id="206859" name="Rectangle 11"/>
          <p:cNvSpPr>
            <a:spLocks noChangeArrowheads="1"/>
          </p:cNvSpPr>
          <p:nvPr/>
        </p:nvSpPr>
        <p:spPr bwMode="auto">
          <a:xfrm>
            <a:off x="4445000" y="3657600"/>
            <a:ext cx="2470150" cy="3968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a:solidFill>
                  <a:schemeClr val="tx2"/>
                </a:solidFill>
                <a:latin typeface="黑体" pitchFamily="49" charset="-122"/>
                <a:ea typeface="黑体" pitchFamily="49" charset="-122"/>
              </a:rPr>
              <a:t>或偏离原雷达的方向</a:t>
            </a:r>
          </a:p>
        </p:txBody>
      </p:sp>
      <p:pic>
        <p:nvPicPr>
          <p:cNvPr id="10" name="Picture 2" descr="http://i1.sinaimg.cn/jc/p/2008-05-10/U1716P27T1D499426F3DT2008051009403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2714625"/>
            <a:ext cx="300355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8"/>
          <p:cNvSpPr>
            <a:spLocks noChangeShapeType="1"/>
          </p:cNvSpPr>
          <p:nvPr/>
        </p:nvSpPr>
        <p:spPr bwMode="auto">
          <a:xfrm flipV="1">
            <a:off x="2133600" y="2438400"/>
            <a:ext cx="4419600" cy="762000"/>
          </a:xfrm>
          <a:prstGeom prst="line">
            <a:avLst/>
          </a:prstGeom>
          <a:noFill/>
          <a:ln w="28575">
            <a:solidFill>
              <a:srgbClr val="FF006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dirty="0">
              <a:ea typeface="黑体" panose="02010609060101010101" pitchFamily="49" charset="-122"/>
            </a:endParaRPr>
          </a:p>
        </p:txBody>
      </p:sp>
      <p:sp>
        <p:nvSpPr>
          <p:cNvPr id="12" name="TextBox 11"/>
          <p:cNvSpPr txBox="1">
            <a:spLocks noChangeArrowheads="1"/>
          </p:cNvSpPr>
          <p:nvPr/>
        </p:nvSpPr>
        <p:spPr bwMode="auto">
          <a:xfrm>
            <a:off x="1214438" y="5786438"/>
            <a:ext cx="5715000" cy="400050"/>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pitchFamily="34" charset="0"/>
                <a:ea typeface="仿宋_GB2312" pitchFamily="49" charset="-122"/>
              </a:defRPr>
            </a:lvl1pPr>
            <a:lvl2pPr marL="742950" indent="-285750" eaLnBrk="0" hangingPunct="0">
              <a:defRPr sz="2000">
                <a:solidFill>
                  <a:schemeClr val="tx1"/>
                </a:solidFill>
                <a:latin typeface="Arial" pitchFamily="34" charset="0"/>
                <a:ea typeface="仿宋_GB2312" pitchFamily="49" charset="-122"/>
              </a:defRPr>
            </a:lvl2pPr>
            <a:lvl3pPr marL="1143000" indent="-228600" eaLnBrk="0" hangingPunct="0">
              <a:defRPr sz="2000">
                <a:solidFill>
                  <a:schemeClr val="tx1"/>
                </a:solidFill>
                <a:latin typeface="Arial" pitchFamily="34" charset="0"/>
                <a:ea typeface="仿宋_GB2312" pitchFamily="49" charset="-122"/>
              </a:defRPr>
            </a:lvl3pPr>
            <a:lvl4pPr marL="1600200" indent="-228600" eaLnBrk="0" hangingPunct="0">
              <a:defRPr sz="2000">
                <a:solidFill>
                  <a:schemeClr val="tx1"/>
                </a:solidFill>
                <a:latin typeface="Arial" pitchFamily="34" charset="0"/>
                <a:ea typeface="仿宋_GB2312" pitchFamily="49" charset="-122"/>
              </a:defRPr>
            </a:lvl4pPr>
            <a:lvl5pPr marL="2057400" indent="-228600" eaLnBrk="0" hangingPunct="0">
              <a:defRPr sz="2000">
                <a:solidFill>
                  <a:schemeClr val="tx1"/>
                </a:solidFill>
                <a:latin typeface="Arial" pitchFamily="34" charset="0"/>
                <a:ea typeface="仿宋_GB2312" pitchFamily="49" charset="-122"/>
              </a:defRPr>
            </a:lvl5pPr>
            <a:lvl6pPr marL="25146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6pPr>
            <a:lvl7pPr marL="29718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7pPr>
            <a:lvl8pPr marL="34290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8pPr>
            <a:lvl9pPr marL="3886200" indent="-228600" algn="ctr" eaLnBrk="0" fontAlgn="base" hangingPunct="0">
              <a:spcBef>
                <a:spcPct val="0"/>
              </a:spcBef>
              <a:spcAft>
                <a:spcPct val="0"/>
              </a:spcAft>
              <a:defRPr sz="2000">
                <a:solidFill>
                  <a:schemeClr val="tx1"/>
                </a:solidFill>
                <a:latin typeface="Arial" pitchFamily="34" charset="0"/>
                <a:ea typeface="仿宋_GB2312" pitchFamily="49" charset="-122"/>
              </a:defRPr>
            </a:lvl9pPr>
          </a:lstStyle>
          <a:p>
            <a:pPr eaLnBrk="1" hangingPunct="1"/>
            <a:r>
              <a:rPr lang="zh-CN" altLang="en-US" b="1">
                <a:solidFill>
                  <a:srgbClr val="C00000"/>
                </a:solidFill>
              </a:rPr>
              <a:t>反隐形飞机</a:t>
            </a:r>
            <a:r>
              <a:rPr lang="en-US" altLang="zh-CN" b="1">
                <a:solidFill>
                  <a:srgbClr val="C00000"/>
                </a:solidFill>
              </a:rPr>
              <a:t>—采用无源雷达，获取扰动</a:t>
            </a:r>
            <a:r>
              <a:rPr lang="zh-CN" altLang="en-US" b="1">
                <a:solidFill>
                  <a:srgbClr val="C00000"/>
                </a:solidFill>
              </a:rPr>
              <a:t>电波。</a:t>
            </a:r>
          </a:p>
        </p:txBody>
      </p:sp>
    </p:spTree>
    <p:extLst>
      <p:ext uri="{BB962C8B-B14F-4D97-AF65-F5344CB8AC3E}">
        <p14:creationId xmlns:p14="http://schemas.microsoft.com/office/powerpoint/2010/main" val="1546009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06854"/>
                                        </p:tgtEl>
                                        <p:attrNameLst>
                                          <p:attrName>style.visibility</p:attrName>
                                        </p:attrNameLst>
                                      </p:cBhvr>
                                      <p:to>
                                        <p:strVal val="visible"/>
                                      </p:to>
                                    </p:set>
                                    <p:anim calcmode="lin" valueType="num">
                                      <p:cBhvr additive="base">
                                        <p:cTn id="7" dur="500" fill="hold"/>
                                        <p:tgtEl>
                                          <p:spTgt spid="206854"/>
                                        </p:tgtEl>
                                        <p:attrNameLst>
                                          <p:attrName>ppt_x</p:attrName>
                                        </p:attrNameLst>
                                      </p:cBhvr>
                                      <p:tavLst>
                                        <p:tav tm="0">
                                          <p:val>
                                            <p:strVal val="1+#ppt_w/2"/>
                                          </p:val>
                                        </p:tav>
                                        <p:tav tm="100000">
                                          <p:val>
                                            <p:strVal val="#ppt_x"/>
                                          </p:val>
                                        </p:tav>
                                      </p:tavLst>
                                    </p:anim>
                                    <p:anim calcmode="lin" valueType="num">
                                      <p:cBhvr additive="base">
                                        <p:cTn id="8" dur="500" fill="hold"/>
                                        <p:tgtEl>
                                          <p:spTgt spid="20685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9" presetClass="entr" presetSubtype="0" decel="10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 calcmode="lin" valueType="num">
                                      <p:cBhvr>
                                        <p:cTn id="15" dur="500" fill="hold"/>
                                        <p:tgtEl>
                                          <p:spTgt spid="10"/>
                                        </p:tgtEl>
                                        <p:attrNameLst>
                                          <p:attrName>style.rotation</p:attrName>
                                        </p:attrNameLst>
                                      </p:cBhvr>
                                      <p:tavLst>
                                        <p:tav tm="0">
                                          <p:val>
                                            <p:fltVal val="360"/>
                                          </p:val>
                                        </p:tav>
                                        <p:tav tm="100000">
                                          <p:val>
                                            <p:fltVal val="0"/>
                                          </p:val>
                                        </p:tav>
                                      </p:tavLst>
                                    </p:anim>
                                    <p:animEffect transition="in" filter="fade">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strVal val="#ppt_w*0.70"/>
                                          </p:val>
                                        </p:tav>
                                        <p:tav tm="100000">
                                          <p:val>
                                            <p:strVal val="#ppt_w"/>
                                          </p:val>
                                        </p:tav>
                                      </p:tavLst>
                                    </p:anim>
                                    <p:anim calcmode="lin" valueType="num">
                                      <p:cBhvr>
                                        <p:cTn id="22" dur="1000" fill="hold"/>
                                        <p:tgtEl>
                                          <p:spTgt spid="11"/>
                                        </p:tgtEl>
                                        <p:attrNameLst>
                                          <p:attrName>ppt_h</p:attrName>
                                        </p:attrNameLst>
                                      </p:cBhvr>
                                      <p:tavLst>
                                        <p:tav tm="0">
                                          <p:val>
                                            <p:strVal val="#ppt_h"/>
                                          </p:val>
                                        </p:tav>
                                        <p:tav tm="100000">
                                          <p:val>
                                            <p:strVal val="#ppt_h"/>
                                          </p:val>
                                        </p:tav>
                                      </p:tavLst>
                                    </p:anim>
                                    <p:animEffect transition="in" filter="fade">
                                      <p:cBhvr>
                                        <p:cTn id="23" dur="1000"/>
                                        <p:tgtEl>
                                          <p:spTgt spid="11"/>
                                        </p:tgtEl>
                                      </p:cBhvr>
                                    </p:animEffect>
                                  </p:childTnLst>
                                </p:cTn>
                              </p:par>
                            </p:childTnLst>
                          </p:cTn>
                        </p:par>
                        <p:par>
                          <p:cTn id="24" fill="hold" nodeType="afterGroup">
                            <p:stCondLst>
                              <p:cond delay="1000"/>
                            </p:stCondLst>
                            <p:childTnLst>
                              <p:par>
                                <p:cTn id="25" presetID="49" presetClass="entr" presetSubtype="0" decel="100000" fill="hold" grpId="0" nodeType="afterEffect">
                                  <p:stCondLst>
                                    <p:cond delay="0"/>
                                  </p:stCondLst>
                                  <p:childTnLst>
                                    <p:set>
                                      <p:cBhvr>
                                        <p:cTn id="26" dur="1" fill="hold">
                                          <p:stCondLst>
                                            <p:cond delay="0"/>
                                          </p:stCondLst>
                                        </p:cTn>
                                        <p:tgtEl>
                                          <p:spTgt spid="206858"/>
                                        </p:tgtEl>
                                        <p:attrNameLst>
                                          <p:attrName>style.visibility</p:attrName>
                                        </p:attrNameLst>
                                      </p:cBhvr>
                                      <p:to>
                                        <p:strVal val="visible"/>
                                      </p:to>
                                    </p:set>
                                    <p:anim calcmode="lin" valueType="num">
                                      <p:cBhvr>
                                        <p:cTn id="27" dur="500" fill="hold"/>
                                        <p:tgtEl>
                                          <p:spTgt spid="206858"/>
                                        </p:tgtEl>
                                        <p:attrNameLst>
                                          <p:attrName>ppt_w</p:attrName>
                                        </p:attrNameLst>
                                      </p:cBhvr>
                                      <p:tavLst>
                                        <p:tav tm="0">
                                          <p:val>
                                            <p:fltVal val="0"/>
                                          </p:val>
                                        </p:tav>
                                        <p:tav tm="100000">
                                          <p:val>
                                            <p:strVal val="#ppt_w"/>
                                          </p:val>
                                        </p:tav>
                                      </p:tavLst>
                                    </p:anim>
                                    <p:anim calcmode="lin" valueType="num">
                                      <p:cBhvr>
                                        <p:cTn id="28" dur="500" fill="hold"/>
                                        <p:tgtEl>
                                          <p:spTgt spid="206858"/>
                                        </p:tgtEl>
                                        <p:attrNameLst>
                                          <p:attrName>ppt_h</p:attrName>
                                        </p:attrNameLst>
                                      </p:cBhvr>
                                      <p:tavLst>
                                        <p:tav tm="0">
                                          <p:val>
                                            <p:fltVal val="0"/>
                                          </p:val>
                                        </p:tav>
                                        <p:tav tm="100000">
                                          <p:val>
                                            <p:strVal val="#ppt_h"/>
                                          </p:val>
                                        </p:tav>
                                      </p:tavLst>
                                    </p:anim>
                                    <p:anim calcmode="lin" valueType="num">
                                      <p:cBhvr>
                                        <p:cTn id="29" dur="500" fill="hold"/>
                                        <p:tgtEl>
                                          <p:spTgt spid="206858"/>
                                        </p:tgtEl>
                                        <p:attrNameLst>
                                          <p:attrName>style.rotation</p:attrName>
                                        </p:attrNameLst>
                                      </p:cBhvr>
                                      <p:tavLst>
                                        <p:tav tm="0">
                                          <p:val>
                                            <p:fltVal val="360"/>
                                          </p:val>
                                        </p:tav>
                                        <p:tav tm="100000">
                                          <p:val>
                                            <p:fltVal val="0"/>
                                          </p:val>
                                        </p:tav>
                                      </p:tavLst>
                                    </p:anim>
                                    <p:animEffect transition="in" filter="fade">
                                      <p:cBhvr>
                                        <p:cTn id="30" dur="500"/>
                                        <p:tgtEl>
                                          <p:spTgt spid="20685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206857"/>
                                        </p:tgtEl>
                                        <p:attrNameLst>
                                          <p:attrName>style.visibility</p:attrName>
                                        </p:attrNameLst>
                                      </p:cBhvr>
                                      <p:to>
                                        <p:strVal val="visible"/>
                                      </p:to>
                                    </p:set>
                                    <p:anim calcmode="lin" valueType="num">
                                      <p:cBhvr>
                                        <p:cTn id="35" dur="1000" fill="hold"/>
                                        <p:tgtEl>
                                          <p:spTgt spid="206857"/>
                                        </p:tgtEl>
                                        <p:attrNameLst>
                                          <p:attrName>ppt_w</p:attrName>
                                        </p:attrNameLst>
                                      </p:cBhvr>
                                      <p:tavLst>
                                        <p:tav tm="0">
                                          <p:val>
                                            <p:strVal val="#ppt_w*0.70"/>
                                          </p:val>
                                        </p:tav>
                                        <p:tav tm="100000">
                                          <p:val>
                                            <p:strVal val="#ppt_w"/>
                                          </p:val>
                                        </p:tav>
                                      </p:tavLst>
                                    </p:anim>
                                    <p:anim calcmode="lin" valueType="num">
                                      <p:cBhvr>
                                        <p:cTn id="36" dur="1000" fill="hold"/>
                                        <p:tgtEl>
                                          <p:spTgt spid="206857"/>
                                        </p:tgtEl>
                                        <p:attrNameLst>
                                          <p:attrName>ppt_h</p:attrName>
                                        </p:attrNameLst>
                                      </p:cBhvr>
                                      <p:tavLst>
                                        <p:tav tm="0">
                                          <p:val>
                                            <p:strVal val="#ppt_h"/>
                                          </p:val>
                                        </p:tav>
                                        <p:tav tm="100000">
                                          <p:val>
                                            <p:strVal val="#ppt_h"/>
                                          </p:val>
                                        </p:tav>
                                      </p:tavLst>
                                    </p:anim>
                                    <p:animEffect transition="in" filter="fade">
                                      <p:cBhvr>
                                        <p:cTn id="37" dur="1000"/>
                                        <p:tgtEl>
                                          <p:spTgt spid="206857"/>
                                        </p:tgtEl>
                                      </p:cBhvr>
                                    </p:animEffect>
                                  </p:childTnLst>
                                </p:cTn>
                              </p:par>
                            </p:childTnLst>
                          </p:cTn>
                        </p:par>
                        <p:par>
                          <p:cTn id="38" fill="hold" nodeType="afterGroup">
                            <p:stCondLst>
                              <p:cond delay="1000"/>
                            </p:stCondLst>
                            <p:childTnLst>
                              <p:par>
                                <p:cTn id="39" presetID="49" presetClass="entr" presetSubtype="0" decel="100000" fill="hold" grpId="0" nodeType="afterEffect">
                                  <p:stCondLst>
                                    <p:cond delay="0"/>
                                  </p:stCondLst>
                                  <p:childTnLst>
                                    <p:set>
                                      <p:cBhvr>
                                        <p:cTn id="40" dur="1" fill="hold">
                                          <p:stCondLst>
                                            <p:cond delay="0"/>
                                          </p:stCondLst>
                                        </p:cTn>
                                        <p:tgtEl>
                                          <p:spTgt spid="206859"/>
                                        </p:tgtEl>
                                        <p:attrNameLst>
                                          <p:attrName>style.visibility</p:attrName>
                                        </p:attrNameLst>
                                      </p:cBhvr>
                                      <p:to>
                                        <p:strVal val="visible"/>
                                      </p:to>
                                    </p:set>
                                    <p:anim calcmode="lin" valueType="num">
                                      <p:cBhvr>
                                        <p:cTn id="41" dur="500" fill="hold"/>
                                        <p:tgtEl>
                                          <p:spTgt spid="206859"/>
                                        </p:tgtEl>
                                        <p:attrNameLst>
                                          <p:attrName>ppt_w</p:attrName>
                                        </p:attrNameLst>
                                      </p:cBhvr>
                                      <p:tavLst>
                                        <p:tav tm="0">
                                          <p:val>
                                            <p:fltVal val="0"/>
                                          </p:val>
                                        </p:tav>
                                        <p:tav tm="100000">
                                          <p:val>
                                            <p:strVal val="#ppt_w"/>
                                          </p:val>
                                        </p:tav>
                                      </p:tavLst>
                                    </p:anim>
                                    <p:anim calcmode="lin" valueType="num">
                                      <p:cBhvr>
                                        <p:cTn id="42" dur="500" fill="hold"/>
                                        <p:tgtEl>
                                          <p:spTgt spid="206859"/>
                                        </p:tgtEl>
                                        <p:attrNameLst>
                                          <p:attrName>ppt_h</p:attrName>
                                        </p:attrNameLst>
                                      </p:cBhvr>
                                      <p:tavLst>
                                        <p:tav tm="0">
                                          <p:val>
                                            <p:fltVal val="0"/>
                                          </p:val>
                                        </p:tav>
                                        <p:tav tm="100000">
                                          <p:val>
                                            <p:strVal val="#ppt_h"/>
                                          </p:val>
                                        </p:tav>
                                      </p:tavLst>
                                    </p:anim>
                                    <p:anim calcmode="lin" valueType="num">
                                      <p:cBhvr>
                                        <p:cTn id="43" dur="500" fill="hold"/>
                                        <p:tgtEl>
                                          <p:spTgt spid="206859"/>
                                        </p:tgtEl>
                                        <p:attrNameLst>
                                          <p:attrName>style.rotation</p:attrName>
                                        </p:attrNameLst>
                                      </p:cBhvr>
                                      <p:tavLst>
                                        <p:tav tm="0">
                                          <p:val>
                                            <p:fltVal val="360"/>
                                          </p:val>
                                        </p:tav>
                                        <p:tav tm="100000">
                                          <p:val>
                                            <p:fltVal val="0"/>
                                          </p:val>
                                        </p:tav>
                                      </p:tavLst>
                                    </p:anim>
                                    <p:animEffect transition="in" filter="fade">
                                      <p:cBhvr>
                                        <p:cTn id="44" dur="500"/>
                                        <p:tgtEl>
                                          <p:spTgt spid="20685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1000" fill="hold"/>
                                        <p:tgtEl>
                                          <p:spTgt spid="12"/>
                                        </p:tgtEl>
                                        <p:attrNameLst>
                                          <p:attrName>ppt_w</p:attrName>
                                        </p:attrNameLst>
                                      </p:cBhvr>
                                      <p:tavLst>
                                        <p:tav tm="0">
                                          <p:val>
                                            <p:strVal val="#ppt_w*0.70"/>
                                          </p:val>
                                        </p:tav>
                                        <p:tav tm="100000">
                                          <p:val>
                                            <p:strVal val="#ppt_w"/>
                                          </p:val>
                                        </p:tav>
                                      </p:tavLst>
                                    </p:anim>
                                    <p:anim calcmode="lin" valueType="num">
                                      <p:cBhvr>
                                        <p:cTn id="50" dur="1000" fill="hold"/>
                                        <p:tgtEl>
                                          <p:spTgt spid="12"/>
                                        </p:tgtEl>
                                        <p:attrNameLst>
                                          <p:attrName>ppt_h</p:attrName>
                                        </p:attrNameLst>
                                      </p:cBhvr>
                                      <p:tavLst>
                                        <p:tav tm="0">
                                          <p:val>
                                            <p:strVal val="#ppt_h"/>
                                          </p:val>
                                        </p:tav>
                                        <p:tav tm="100000">
                                          <p:val>
                                            <p:strVal val="#ppt_h"/>
                                          </p:val>
                                        </p:tav>
                                      </p:tavLst>
                                    </p:anim>
                                    <p:animEffect transition="in" filter="fade">
                                      <p:cBhvr>
                                        <p:cTn id="5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7" grpId="0" animBg="1"/>
      <p:bldP spid="206858" grpId="0"/>
      <p:bldP spid="206859"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553200" cy="617538"/>
          </a:xfrm>
        </p:spPr>
        <p:txBody>
          <a:bodyPr/>
          <a:lstStyle/>
          <a:p>
            <a:r>
              <a:rPr lang="zh-CN" altLang="en-US" sz="3200" dirty="0" smtClean="0"/>
              <a:t>电磁场、电磁波的应用</a:t>
            </a:r>
            <a:endParaRPr lang="zh-CN" altLang="en-US" sz="3200" dirty="0"/>
          </a:p>
        </p:txBody>
      </p:sp>
      <p:sp>
        <p:nvSpPr>
          <p:cNvPr id="3" name="内容占位符 2"/>
          <p:cNvSpPr>
            <a:spLocks noGrp="1"/>
          </p:cNvSpPr>
          <p:nvPr>
            <p:ph idx="1"/>
          </p:nvPr>
        </p:nvSpPr>
        <p:spPr/>
        <p:txBody>
          <a:bodyPr/>
          <a:lstStyle/>
          <a:p>
            <a:pPr>
              <a:buSzPct val="100000"/>
            </a:pPr>
            <a:r>
              <a:rPr lang="zh-CN" altLang="en-US" sz="2400" b="1" dirty="0" smtClean="0">
                <a:solidFill>
                  <a:srgbClr val="7030A0"/>
                </a:solidFill>
              </a:rPr>
              <a:t>遥感</a:t>
            </a:r>
            <a:r>
              <a:rPr lang="en-US" altLang="zh-CN" sz="2400" b="1" dirty="0" smtClean="0">
                <a:solidFill>
                  <a:srgbClr val="7030A0"/>
                </a:solidFill>
              </a:rPr>
              <a:t>(Remote Sensing)</a:t>
            </a:r>
            <a:endParaRPr lang="zh-CN" altLang="en-US" sz="2400" b="1" dirty="0" smtClean="0">
              <a:solidFill>
                <a:srgbClr val="7030A0"/>
              </a:solidFill>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57</a:t>
            </a:fld>
            <a:endParaRPr lang="en-US" altLang="zh-CN"/>
          </a:p>
        </p:txBody>
      </p:sp>
      <p:sp>
        <p:nvSpPr>
          <p:cNvPr id="15" name="矩形 14"/>
          <p:cNvSpPr/>
          <p:nvPr/>
        </p:nvSpPr>
        <p:spPr>
          <a:xfrm>
            <a:off x="533400" y="1494472"/>
            <a:ext cx="8458200" cy="646331"/>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dirty="0" smtClean="0">
                <a:ea typeface="黑体" panose="02010609060101010101" pitchFamily="49" charset="-122"/>
              </a:rPr>
              <a:t>遥感是指非接触的，远距离的探测技术。一般指运用传感器</a:t>
            </a:r>
            <a:r>
              <a:rPr lang="en-US" altLang="zh-CN" dirty="0" smtClean="0">
                <a:ea typeface="黑体" panose="02010609060101010101" pitchFamily="49" charset="-122"/>
              </a:rPr>
              <a:t>/</a:t>
            </a:r>
            <a:r>
              <a:rPr lang="zh-CN" altLang="en-US" dirty="0" smtClean="0">
                <a:ea typeface="黑体" panose="02010609060101010101" pitchFamily="49" charset="-122"/>
                <a:hlinkClick r:id="rId2"/>
              </a:rPr>
              <a:t>遥感器</a:t>
            </a:r>
            <a:r>
              <a:rPr lang="zh-CN" altLang="en-US" dirty="0" smtClean="0">
                <a:ea typeface="黑体" panose="02010609060101010101" pitchFamily="49" charset="-122"/>
              </a:rPr>
              <a:t>对物体的</a:t>
            </a:r>
            <a:r>
              <a:rPr lang="zh-CN" altLang="en-US" dirty="0" smtClean="0">
                <a:ea typeface="黑体" panose="02010609060101010101" pitchFamily="49" charset="-122"/>
                <a:hlinkClick r:id="rId3"/>
              </a:rPr>
              <a:t>电磁波</a:t>
            </a:r>
            <a:r>
              <a:rPr lang="zh-CN" altLang="en-US" dirty="0" smtClean="0">
                <a:ea typeface="黑体" panose="02010609060101010101" pitchFamily="49" charset="-122"/>
              </a:rPr>
              <a:t>的辐射、反射特性的探测。</a:t>
            </a:r>
            <a:endParaRPr lang="zh-CN" altLang="en-US" dirty="0" smtClean="0">
              <a:solidFill>
                <a:schemeClr val="tx1"/>
              </a:solidFill>
              <a:latin typeface="+mn-lt"/>
              <a:ea typeface="黑体" panose="02010609060101010101" pitchFamily="49" charset="-122"/>
            </a:endParaRPr>
          </a:p>
        </p:txBody>
      </p:sp>
      <p:sp>
        <p:nvSpPr>
          <p:cNvPr id="40964" name="AutoShape 4"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sp>
        <p:nvSpPr>
          <p:cNvPr id="40966" name="AutoShape 6" descr="http://img4.imgtn.bdimg.com/it/u=694226547,3135307903&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dirty="0">
              <a:ea typeface="黑体" panose="02010609060101010101" pitchFamily="49" charset="-122"/>
            </a:endParaRPr>
          </a:p>
        </p:txBody>
      </p:sp>
      <p:pic>
        <p:nvPicPr>
          <p:cNvPr id="11" name="Picture 7" descr="http://static4.photo.sina.com.cn/bmiddle/53243878t60f664f71fa3"/>
          <p:cNvPicPr>
            <a:picLocks noChangeAspect="1" noChangeArrowheads="1"/>
          </p:cNvPicPr>
          <p:nvPr/>
        </p:nvPicPr>
        <p:blipFill>
          <a:blip r:embed="rId4"/>
          <a:srcRect/>
          <a:stretch>
            <a:fillRect/>
          </a:stretch>
        </p:blipFill>
        <p:spPr bwMode="auto">
          <a:xfrm>
            <a:off x="5202238" y="4257675"/>
            <a:ext cx="3941762" cy="2600325"/>
          </a:xfrm>
          <a:prstGeom prst="rect">
            <a:avLst/>
          </a:prstGeom>
          <a:noFill/>
          <a:ln w="9525">
            <a:noFill/>
            <a:miter lim="800000"/>
            <a:headEnd/>
            <a:tailEnd/>
          </a:ln>
        </p:spPr>
      </p:pic>
      <p:pic>
        <p:nvPicPr>
          <p:cNvPr id="53250" name="Picture 2" descr="http://www.gissky.net/Article/UploadFiles/201003/20100330165545321.gif"/>
          <p:cNvPicPr>
            <a:picLocks noChangeAspect="1" noChangeArrowheads="1"/>
          </p:cNvPicPr>
          <p:nvPr/>
        </p:nvPicPr>
        <p:blipFill>
          <a:blip r:embed="rId5"/>
          <a:srcRect/>
          <a:stretch>
            <a:fillRect/>
          </a:stretch>
        </p:blipFill>
        <p:spPr bwMode="auto">
          <a:xfrm>
            <a:off x="228600" y="2133600"/>
            <a:ext cx="3609474" cy="2590800"/>
          </a:xfrm>
          <a:prstGeom prst="rect">
            <a:avLst/>
          </a:prstGeom>
          <a:noFill/>
        </p:spPr>
      </p:pic>
      <p:pic>
        <p:nvPicPr>
          <p:cNvPr id="53252" name="Picture 4" descr="http://www.ceode.cas.cn/xwdt/ttxw/201006/W020100625567715446680.jpg"/>
          <p:cNvPicPr>
            <a:picLocks noChangeAspect="1" noChangeArrowheads="1"/>
          </p:cNvPicPr>
          <p:nvPr/>
        </p:nvPicPr>
        <p:blipFill>
          <a:blip r:embed="rId6"/>
          <a:srcRect/>
          <a:stretch>
            <a:fillRect/>
          </a:stretch>
        </p:blipFill>
        <p:spPr bwMode="auto">
          <a:xfrm>
            <a:off x="3124200" y="3733800"/>
            <a:ext cx="2133600" cy="2413574"/>
          </a:xfrm>
          <a:prstGeom prst="rect">
            <a:avLst/>
          </a:prstGeom>
          <a:noFill/>
        </p:spPr>
      </p:pic>
      <p:pic>
        <p:nvPicPr>
          <p:cNvPr id="53254" name="Picture 6" descr="http://kc.njnu.edu.cn/ygdxfx/page/gongju/gongju_6_6.files/image032.jpg"/>
          <p:cNvPicPr>
            <a:picLocks noChangeAspect="1" noChangeArrowheads="1"/>
          </p:cNvPicPr>
          <p:nvPr/>
        </p:nvPicPr>
        <p:blipFill>
          <a:blip r:embed="rId7"/>
          <a:srcRect/>
          <a:stretch>
            <a:fillRect/>
          </a:stretch>
        </p:blipFill>
        <p:spPr bwMode="auto">
          <a:xfrm>
            <a:off x="152400" y="4343400"/>
            <a:ext cx="3200400" cy="2328089"/>
          </a:xfrm>
          <a:prstGeom prst="rect">
            <a:avLst/>
          </a:prstGeom>
          <a:noFill/>
        </p:spPr>
      </p:pic>
      <p:pic>
        <p:nvPicPr>
          <p:cNvPr id="53256" name="Picture 8" descr="http://westdc.westgis.ac.cn/service/bigthumb/uuid/f904ccd2-05af-4e29-931c-bbe2d59ee0ad"/>
          <p:cNvPicPr>
            <a:picLocks noChangeAspect="1" noChangeArrowheads="1"/>
          </p:cNvPicPr>
          <p:nvPr/>
        </p:nvPicPr>
        <p:blipFill>
          <a:blip r:embed="rId8"/>
          <a:srcRect/>
          <a:stretch>
            <a:fillRect/>
          </a:stretch>
        </p:blipFill>
        <p:spPr bwMode="auto">
          <a:xfrm>
            <a:off x="4863662" y="1905000"/>
            <a:ext cx="4204138" cy="2438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616959" y="1273445"/>
            <a:ext cx="3522993" cy="2323253"/>
          </a:xfrm>
          <a:prstGeom prst="rect">
            <a:avLst/>
          </a:prstGeom>
        </p:spPr>
        <p:txBody>
          <a:bodyPr vert="horz" lIns="91440" tIns="45720" rIns="91440" bIns="45720" rtlCol="0">
            <a:normAutofit/>
          </a:bodyPr>
          <a:lstStyle>
            <a:lvl1pPr marL="171450" indent="-171450" algn="just" defTabSz="685800" rtl="0" eaLnBrk="1" latinLnBrk="0" hangingPunct="1">
              <a:lnSpc>
                <a:spcPct val="120000"/>
              </a:lnSpc>
              <a:spcBef>
                <a:spcPts val="75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514350" indent="-171450" algn="just" defTabSz="685800" rtl="0" eaLnBrk="1" latinLnBrk="0" hangingPunct="1">
              <a:lnSpc>
                <a:spcPct val="120000"/>
              </a:lnSpc>
              <a:spcBef>
                <a:spcPts val="375"/>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857250" indent="-171450" algn="just" defTabSz="685800" rtl="0" eaLnBrk="1" latinLnBrk="0" hangingPunct="1">
              <a:lnSpc>
                <a:spcPct val="12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200150" indent="-171450" algn="just" defTabSz="685800" rtl="0" eaLnBrk="1" latinLnBrk="0" hangingPunct="1">
              <a:lnSpc>
                <a:spcPct val="12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543050" indent="-171450" algn="just" defTabSz="685800" rtl="0" eaLnBrk="1" latinLnBrk="0" hangingPunct="1">
              <a:lnSpc>
                <a:spcPct val="12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just" defTabSz="685800" rtl="0" eaLnBrk="1" fontAlgn="auto" latinLnBrk="0" hangingPunct="1">
              <a:lnSpc>
                <a:spcPct val="120000"/>
              </a:lnSpc>
              <a:spcBef>
                <a:spcPts val="750"/>
              </a:spcBef>
              <a:spcAft>
                <a:spcPts val="0"/>
              </a:spcAft>
              <a:buClrTx/>
              <a:buSzTx/>
              <a:buFont typeface="Arial" panose="020B0604020202020204" pitchFamily="34" charset="0"/>
              <a:buChar char="•"/>
              <a:tabLst/>
              <a:defRPr/>
            </a:pPr>
            <a:endParaRPr kumimoji="1" lang="zh-CN" altLang="en-US" sz="2400" b="0" i="0" u="none" strike="noStrike" kern="1200" cap="none" spc="0" normalizeH="0" baseline="0" noProof="0" dirty="0">
              <a:ln>
                <a:noFill/>
              </a:ln>
              <a:solidFill>
                <a:sysClr val="windowText" lastClr="000000">
                  <a:lumMod val="75000"/>
                  <a:lumOff val="25000"/>
                </a:sysClr>
              </a:solidFill>
              <a:effectLst/>
              <a:uLnTx/>
              <a:uFillTx/>
              <a:latin typeface="Arial"/>
              <a:ea typeface="黑体"/>
              <a:cs typeface="+mn-cs"/>
            </a:endParaRPr>
          </a:p>
        </p:txBody>
      </p:sp>
      <p:sp>
        <p:nvSpPr>
          <p:cNvPr id="11" name="内容占位符 2"/>
          <p:cNvSpPr txBox="1">
            <a:spLocks/>
          </p:cNvSpPr>
          <p:nvPr/>
        </p:nvSpPr>
        <p:spPr>
          <a:xfrm>
            <a:off x="628650" y="3894667"/>
            <a:ext cx="7898391" cy="2323253"/>
          </a:xfrm>
          <a:prstGeom prst="rect">
            <a:avLst/>
          </a:prstGeom>
        </p:spPr>
        <p:txBody>
          <a:bodyPr vert="horz" lIns="91440" tIns="45720" rIns="91440" bIns="45720" rtlCol="0">
            <a:normAutofit fontScale="70000" lnSpcReduction="20000"/>
          </a:bodyPr>
          <a:lstStyle>
            <a:lvl1pPr marL="171450" indent="-171450" algn="just" defTabSz="685800" rtl="0" eaLnBrk="1" latinLnBrk="0" hangingPunct="1">
              <a:lnSpc>
                <a:spcPct val="120000"/>
              </a:lnSpc>
              <a:spcBef>
                <a:spcPts val="75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514350" indent="-171450" algn="just" defTabSz="685800" rtl="0" eaLnBrk="1" latinLnBrk="0" hangingPunct="1">
              <a:lnSpc>
                <a:spcPct val="120000"/>
              </a:lnSpc>
              <a:spcBef>
                <a:spcPts val="375"/>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857250" indent="-171450" algn="just" defTabSz="685800" rtl="0" eaLnBrk="1" latinLnBrk="0" hangingPunct="1">
              <a:lnSpc>
                <a:spcPct val="12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200150" indent="-171450" algn="just" defTabSz="685800" rtl="0" eaLnBrk="1" latinLnBrk="0" hangingPunct="1">
              <a:lnSpc>
                <a:spcPct val="12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543050" indent="-171450" algn="just" defTabSz="685800" rtl="0" eaLnBrk="1" latinLnBrk="0" hangingPunct="1">
              <a:lnSpc>
                <a:spcPct val="12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fontAlgn="auto">
              <a:spcAft>
                <a:spcPts val="0"/>
              </a:spcAft>
              <a:defRPr/>
            </a:pPr>
            <a:r>
              <a:rPr kumimoji="1" lang="zh-CN" altLang="en-US" dirty="0">
                <a:solidFill>
                  <a:sysClr val="windowText" lastClr="000000">
                    <a:lumMod val="75000"/>
                    <a:lumOff val="25000"/>
                  </a:sysClr>
                </a:solidFill>
                <a:ea typeface="黑体"/>
              </a:rPr>
              <a:t>台风破坏力极</a:t>
            </a:r>
            <a:r>
              <a:rPr kumimoji="1" lang="zh-CN" altLang="en-US" dirty="0" smtClean="0">
                <a:solidFill>
                  <a:sysClr val="windowText" lastClr="000000">
                    <a:lumMod val="75000"/>
                    <a:lumOff val="25000"/>
                  </a:sysClr>
                </a:solidFill>
                <a:ea typeface="黑体"/>
              </a:rPr>
              <a:t>强，而目前难以</a:t>
            </a:r>
            <a:r>
              <a:rPr kumimoji="1" lang="zh-CN" altLang="en-US" dirty="0">
                <a:solidFill>
                  <a:sysClr val="windowText" lastClr="000000">
                    <a:lumMod val="75000"/>
                    <a:lumOff val="25000"/>
                  </a:sysClr>
                </a:solidFill>
                <a:ea typeface="黑体"/>
              </a:rPr>
              <a:t>准确</a:t>
            </a:r>
            <a:r>
              <a:rPr kumimoji="1" lang="zh-CN" altLang="en-US" dirty="0" smtClean="0">
                <a:solidFill>
                  <a:sysClr val="windowText" lastClr="000000">
                    <a:lumMod val="75000"/>
                    <a:lumOff val="25000"/>
                  </a:sysClr>
                </a:solidFill>
                <a:ea typeface="黑体"/>
              </a:rPr>
              <a:t>预报其路径</a:t>
            </a:r>
            <a:endParaRPr kumimoji="1" lang="en-US" altLang="zh-CN" dirty="0">
              <a:solidFill>
                <a:sysClr val="windowText" lastClr="000000">
                  <a:lumMod val="75000"/>
                  <a:lumOff val="25000"/>
                </a:sysClr>
              </a:solidFill>
              <a:ea typeface="黑体"/>
            </a:endParaRPr>
          </a:p>
          <a:p>
            <a:pPr lvl="0" fontAlgn="auto">
              <a:spcAft>
                <a:spcPts val="0"/>
              </a:spcAft>
              <a:defRPr/>
            </a:pPr>
            <a:r>
              <a:rPr kumimoji="1" lang="zh-CN" altLang="en-US" dirty="0">
                <a:solidFill>
                  <a:sysClr val="windowText" lastClr="000000">
                    <a:lumMod val="75000"/>
                    <a:lumOff val="25000"/>
                  </a:sysClr>
                </a:solidFill>
                <a:ea typeface="黑体"/>
              </a:rPr>
              <a:t>在静止轨道卫星上装载</a:t>
            </a:r>
            <a:r>
              <a:rPr kumimoji="1" lang="zh-CN" altLang="en-US" dirty="0" smtClean="0">
                <a:solidFill>
                  <a:sysClr val="windowText" lastClr="000000">
                    <a:lumMod val="75000"/>
                    <a:lumOff val="25000"/>
                  </a:sysClr>
                </a:solidFill>
                <a:ea typeface="黑体"/>
              </a:rPr>
              <a:t>微波辐射计对台风连续观测，可有效提高对台风路径预测的准确度</a:t>
            </a:r>
            <a:endParaRPr kumimoji="1" lang="en-US" altLang="zh-CN" dirty="0">
              <a:solidFill>
                <a:sysClr val="windowText" lastClr="000000">
                  <a:lumMod val="75000"/>
                  <a:lumOff val="25000"/>
                </a:sysClr>
              </a:solidFill>
              <a:ea typeface="黑体"/>
            </a:endParaRPr>
          </a:p>
          <a:p>
            <a:pPr fontAlgn="auto">
              <a:spcAft>
                <a:spcPts val="0"/>
              </a:spcAft>
              <a:defRPr/>
            </a:pPr>
            <a:r>
              <a:rPr kumimoji="1" lang="zh-CN" altLang="en-US" dirty="0">
                <a:solidFill>
                  <a:sysClr val="windowText" lastClr="000000">
                    <a:lumMod val="75000"/>
                    <a:lumOff val="25000"/>
                  </a:sysClr>
                </a:solidFill>
                <a:ea typeface="黑体"/>
              </a:rPr>
              <a:t>目前世界上还没有装载微波辐射计的静止轨道卫星</a:t>
            </a:r>
            <a:endParaRPr kumimoji="1" lang="zh-CN" altLang="en-US" sz="4000" dirty="0">
              <a:solidFill>
                <a:sysClr val="windowText" lastClr="000000">
                  <a:lumMod val="75000"/>
                  <a:lumOff val="25000"/>
                </a:sysClr>
              </a:solidFill>
              <a:ea typeface="黑体"/>
            </a:endParaRPr>
          </a:p>
          <a:p>
            <a:pPr lvl="0" fontAlgn="auto">
              <a:spcAft>
                <a:spcPts val="0"/>
              </a:spcAft>
              <a:defRPr/>
            </a:pPr>
            <a:r>
              <a:rPr kumimoji="1" lang="zh-CN" altLang="en-US" dirty="0" smtClean="0">
                <a:solidFill>
                  <a:sysClr val="windowText" lastClr="000000">
                    <a:lumMod val="75000"/>
                    <a:lumOff val="25000"/>
                  </a:sysClr>
                </a:solidFill>
                <a:ea typeface="黑体"/>
              </a:rPr>
              <a:t>面临的技术难题：静止轨道微波辐射计面临</a:t>
            </a:r>
            <a:r>
              <a:rPr kumimoji="1" lang="zh-CN" altLang="en-US" dirty="0">
                <a:solidFill>
                  <a:sysClr val="windowText" lastClr="000000">
                    <a:lumMod val="75000"/>
                    <a:lumOff val="25000"/>
                  </a:sysClr>
                </a:solidFill>
                <a:ea typeface="黑体"/>
              </a:rPr>
              <a:t>空间分辨率低</a:t>
            </a:r>
            <a:r>
              <a:rPr kumimoji="1" lang="zh-CN" altLang="en-US" dirty="0" smtClean="0">
                <a:solidFill>
                  <a:sysClr val="windowText" lastClr="000000">
                    <a:lumMod val="75000"/>
                    <a:lumOff val="25000"/>
                  </a:sysClr>
                </a:solidFill>
                <a:ea typeface="黑体"/>
              </a:rPr>
              <a:t>的难题，</a:t>
            </a:r>
            <a:r>
              <a:rPr kumimoji="1" lang="zh-CN" altLang="en-US" dirty="0">
                <a:solidFill>
                  <a:sysClr val="windowText" lastClr="000000">
                    <a:lumMod val="75000"/>
                    <a:lumOff val="25000"/>
                  </a:sysClr>
                </a:solidFill>
                <a:ea typeface="黑体"/>
              </a:rPr>
              <a:t>现有的实孔径或综合孔径微波辐射计的空间分辨率受限于其天线或天线阵的尺寸，难以</a:t>
            </a:r>
            <a:r>
              <a:rPr kumimoji="1" lang="zh-CN" altLang="en-US" dirty="0" smtClean="0">
                <a:solidFill>
                  <a:sysClr val="windowText" lastClr="000000">
                    <a:lumMod val="75000"/>
                    <a:lumOff val="25000"/>
                  </a:sysClr>
                </a:solidFill>
                <a:ea typeface="黑体"/>
              </a:rPr>
              <a:t>突破</a:t>
            </a:r>
            <a:endParaRPr kumimoji="1" lang="en-US" altLang="zh-CN" dirty="0" smtClean="0">
              <a:solidFill>
                <a:sysClr val="windowText" lastClr="000000">
                  <a:lumMod val="75000"/>
                  <a:lumOff val="25000"/>
                </a:sysClr>
              </a:solidFill>
              <a:ea typeface="黑体"/>
            </a:endParaRPr>
          </a:p>
        </p:txBody>
      </p:sp>
      <p:sp>
        <p:nvSpPr>
          <p:cNvPr id="7" name="矩形 6"/>
          <p:cNvSpPr/>
          <p:nvPr/>
        </p:nvSpPr>
        <p:spPr>
          <a:xfrm>
            <a:off x="0" y="6217920"/>
            <a:ext cx="9144000" cy="640080"/>
          </a:xfrm>
          <a:prstGeom prst="rect">
            <a:avLst/>
          </a:prstGeom>
          <a:gradFill>
            <a:gsLst>
              <a:gs pos="0">
                <a:schemeClr val="accent1"/>
              </a:gs>
              <a:gs pos="50000">
                <a:schemeClr val="accent1">
                  <a:lumMod val="75000"/>
                </a:schemeClr>
              </a:gs>
              <a:gs pos="100000">
                <a:schemeClr val="accent1">
                  <a:lumMod val="7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9" name="TextBox 8"/>
          <p:cNvSpPr txBox="1"/>
          <p:nvPr/>
        </p:nvSpPr>
        <p:spPr>
          <a:xfrm>
            <a:off x="251520" y="6217920"/>
            <a:ext cx="8892480" cy="461665"/>
          </a:xfrm>
          <a:prstGeom prst="rect">
            <a:avLst/>
          </a:prstGeom>
          <a:noFill/>
        </p:spPr>
        <p:txBody>
          <a:bodyPr wrap="square" rtlCol="0">
            <a:spAutoFit/>
          </a:bodyPr>
          <a:lstStyle/>
          <a:p>
            <a:r>
              <a:rPr lang="zh-CN" altLang="en-US" sz="2400" b="1" dirty="0" smtClean="0">
                <a:ea typeface="黑体" panose="02010609060101010101" pitchFamily="49" charset="-122"/>
              </a:rPr>
              <a:t>提高台风路径预测的准确度需要高空间分辨率的微波辐射计</a:t>
            </a:r>
            <a:endParaRPr lang="zh-CN" altLang="en-US" sz="2400" b="1" dirty="0">
              <a:ea typeface="黑体" panose="02010609060101010101" pitchFamily="49" charset="-12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0571" y="1316961"/>
            <a:ext cx="3571429" cy="23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1522199"/>
            <a:ext cx="2628572" cy="196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p:cNvSpPr>
            <a:spLocks noGrp="1"/>
          </p:cNvSpPr>
          <p:nvPr>
            <p:ph type="title"/>
          </p:nvPr>
        </p:nvSpPr>
        <p:spPr/>
        <p:txBody>
          <a:bodyPr/>
          <a:lstStyle/>
          <a:p>
            <a:r>
              <a:rPr lang="zh-CN" altLang="en-US" sz="3200" b="1" dirty="0">
                <a:latin typeface="黑体" pitchFamily="49" charset="-122"/>
                <a:ea typeface="黑体" pitchFamily="49" charset="-122"/>
              </a:rPr>
              <a:t>镜像综合孔径微波辐射测量</a:t>
            </a:r>
            <a:r>
              <a:rPr lang="zh-CN" altLang="en-US" sz="3200" b="1" dirty="0" smtClean="0">
                <a:latin typeface="黑体" pitchFamily="49" charset="-122"/>
                <a:ea typeface="黑体" pitchFamily="49" charset="-122"/>
              </a:rPr>
              <a:t>技术</a:t>
            </a:r>
            <a:endParaRPr lang="zh-CN" altLang="en-US" sz="3200" dirty="0"/>
          </a:p>
        </p:txBody>
      </p:sp>
    </p:spTree>
    <p:extLst>
      <p:ext uri="{BB962C8B-B14F-4D97-AF65-F5344CB8AC3E}">
        <p14:creationId xmlns:p14="http://schemas.microsoft.com/office/powerpoint/2010/main" val="6108089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a:t>
            </a:r>
            <a:r>
              <a:rPr lang="zh-CN" altLang="en-US" dirty="0" smtClean="0"/>
              <a:t>学与微波遥感资料特点</a:t>
            </a:r>
            <a:endParaRPr lang="zh-CN" altLang="en-US" dirty="0"/>
          </a:p>
        </p:txBody>
      </p:sp>
      <p:sp>
        <p:nvSpPr>
          <p:cNvPr id="3" name="内容占位符 2"/>
          <p:cNvSpPr>
            <a:spLocks noGrp="1"/>
          </p:cNvSpPr>
          <p:nvPr>
            <p:ph sz="quarter" idx="1"/>
          </p:nvPr>
        </p:nvSpPr>
        <p:spPr/>
        <p:txBody>
          <a:bodyPr/>
          <a:lstStyle/>
          <a:p>
            <a:r>
              <a:rPr lang="zh-CN" altLang="en-US" sz="2800" b="1" dirty="0">
                <a:latin typeface="华文新魏" pitchFamily="2" charset="-122"/>
              </a:rPr>
              <a:t>以台风为例</a:t>
            </a:r>
            <a:endParaRPr lang="zh-CN" altLang="en-US" dirty="0"/>
          </a:p>
        </p:txBody>
      </p:sp>
      <p:sp>
        <p:nvSpPr>
          <p:cNvPr id="5" name="TextBox 15"/>
          <p:cNvSpPr txBox="1">
            <a:spLocks noChangeArrowheads="1"/>
          </p:cNvSpPr>
          <p:nvPr/>
        </p:nvSpPr>
        <p:spPr bwMode="auto">
          <a:xfrm>
            <a:off x="611560" y="1885528"/>
            <a:ext cx="297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kumimoji="1"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kumimoji="1"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kumimoji="1"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kumimoji="1"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kumimoji="1"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pitchFamily="2" charset="-122"/>
              </a:defRPr>
            </a:lvl9pPr>
          </a:lstStyle>
          <a:p>
            <a:pPr eaLnBrk="1" hangingPunct="1">
              <a:spcBef>
                <a:spcPct val="0"/>
              </a:spcBef>
              <a:buFontTx/>
              <a:buNone/>
            </a:pPr>
            <a:r>
              <a:rPr kumimoji="0" lang="zh-CN" altLang="en-US" sz="1800" b="1" dirty="0" smtClean="0">
                <a:solidFill>
                  <a:srgbClr val="00B0F0"/>
                </a:solidFill>
                <a:latin typeface="微软雅黑" pitchFamily="34" charset="-122"/>
                <a:ea typeface="微软雅黑" pitchFamily="34" charset="-122"/>
              </a:rPr>
              <a:t>可见光和红外</a:t>
            </a:r>
            <a:r>
              <a:rPr kumimoji="0" lang="zh-CN" altLang="en-US" sz="1800" b="1" dirty="0" smtClean="0">
                <a:latin typeface="微软雅黑" pitchFamily="34" charset="-122"/>
                <a:ea typeface="微软雅黑" pitchFamily="34" charset="-122"/>
              </a:rPr>
              <a:t>：空间分辨率高、但是不能穿透云层内部</a:t>
            </a:r>
            <a:endParaRPr kumimoji="0" lang="zh-CN" altLang="en-US" sz="1800" b="1" dirty="0">
              <a:latin typeface="微软雅黑" pitchFamily="34" charset="-122"/>
              <a:ea typeface="微软雅黑" pitchFamily="34" charset="-122"/>
            </a:endParaRPr>
          </a:p>
        </p:txBody>
      </p:sp>
      <p:sp>
        <p:nvSpPr>
          <p:cNvPr id="6" name="TextBox 15"/>
          <p:cNvSpPr txBox="1">
            <a:spLocks noChangeArrowheads="1"/>
          </p:cNvSpPr>
          <p:nvPr/>
        </p:nvSpPr>
        <p:spPr bwMode="auto">
          <a:xfrm>
            <a:off x="5292080" y="1869271"/>
            <a:ext cx="33780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kumimoji="1"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kumimoji="1"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kumimoji="1"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kumimoji="1"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kumimoji="1"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kumimoji="1" sz="2000">
                <a:solidFill>
                  <a:schemeClr val="tx1"/>
                </a:solidFill>
                <a:latin typeface="Calibri" pitchFamily="34" charset="0"/>
                <a:ea typeface="宋体" pitchFamily="2" charset="-122"/>
              </a:defRPr>
            </a:lvl9pPr>
          </a:lstStyle>
          <a:p>
            <a:pPr eaLnBrk="1" hangingPunct="1">
              <a:spcBef>
                <a:spcPct val="0"/>
              </a:spcBef>
              <a:buFontTx/>
              <a:buNone/>
            </a:pPr>
            <a:r>
              <a:rPr kumimoji="0" lang="zh-CN" altLang="en-US" sz="1800" b="1" dirty="0">
                <a:solidFill>
                  <a:srgbClr val="00B0F0"/>
                </a:solidFill>
                <a:latin typeface="微软雅黑" pitchFamily="34" charset="-122"/>
                <a:ea typeface="微软雅黑" pitchFamily="34" charset="-122"/>
              </a:rPr>
              <a:t>微波： </a:t>
            </a:r>
            <a:r>
              <a:rPr kumimoji="0" lang="zh-CN" altLang="en-US" sz="1800" b="1" dirty="0" smtClean="0">
                <a:latin typeface="微软雅黑" pitchFamily="34" charset="-122"/>
                <a:ea typeface="微软雅黑" pitchFamily="34" charset="-122"/>
              </a:rPr>
              <a:t>空间分辨率低，但是能获得台风内部的三维立体结构</a:t>
            </a:r>
            <a:endParaRPr kumimoji="0" lang="zh-CN" altLang="en-US" sz="1800" b="1" dirty="0">
              <a:latin typeface="微软雅黑" pitchFamily="34" charset="-122"/>
              <a:ea typeface="微软雅黑" pitchFamily="34" charset="-122"/>
            </a:endParaRPr>
          </a:p>
        </p:txBody>
      </p:sp>
      <p:sp>
        <p:nvSpPr>
          <p:cNvPr id="9" name="矩形 8"/>
          <p:cNvSpPr/>
          <p:nvPr/>
        </p:nvSpPr>
        <p:spPr>
          <a:xfrm>
            <a:off x="734204" y="6381328"/>
            <a:ext cx="8086268" cy="369332"/>
          </a:xfrm>
          <a:prstGeom prst="rect">
            <a:avLst/>
          </a:prstGeom>
        </p:spPr>
        <p:txBody>
          <a:bodyPr wrap="square">
            <a:spAutoFit/>
          </a:bodyPr>
          <a:lstStyle/>
          <a:p>
            <a:r>
              <a:rPr lang="zh-CN" altLang="en-US" dirty="0" smtClean="0">
                <a:ea typeface="黑体" panose="02010609060101010101" pitchFamily="49" charset="-122"/>
              </a:rPr>
              <a:t>两种数据结合，才能实现大气</a:t>
            </a:r>
            <a:r>
              <a:rPr lang="zh-CN" altLang="en-US" dirty="0">
                <a:ea typeface="黑体" panose="02010609060101010101" pitchFamily="49" charset="-122"/>
              </a:rPr>
              <a:t>温湿、液态水等大气要素</a:t>
            </a:r>
            <a:r>
              <a:rPr lang="zh-CN" altLang="en-US" dirty="0" smtClean="0">
                <a:ea typeface="黑体" panose="02010609060101010101" pitchFamily="49" charset="-122"/>
              </a:rPr>
              <a:t>的</a:t>
            </a:r>
            <a:r>
              <a:rPr lang="zh-CN" altLang="en-US" dirty="0">
                <a:ea typeface="黑体" panose="02010609060101010101" pitchFamily="49" charset="-122"/>
              </a:rPr>
              <a:t>三维</a:t>
            </a:r>
            <a:r>
              <a:rPr lang="zh-CN" altLang="en-US" dirty="0" smtClean="0">
                <a:ea typeface="黑体" panose="02010609060101010101" pitchFamily="49" charset="-122"/>
              </a:rPr>
              <a:t>分布精确探</a:t>
            </a:r>
            <a:r>
              <a:rPr lang="zh-CN" altLang="en-US" dirty="0">
                <a:ea typeface="黑体" panose="02010609060101010101" pitchFamily="49" charset="-122"/>
              </a:rPr>
              <a:t>测</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01" y="2651528"/>
            <a:ext cx="4874011" cy="3441768"/>
          </a:xfrm>
          <a:prstGeom prst="rect">
            <a:avLst/>
          </a:prstGeom>
        </p:spPr>
      </p:pic>
      <p:pic>
        <p:nvPicPr>
          <p:cNvPr id="11" name="Picture 7" descr="layer"/>
          <p:cNvPicPr>
            <a:picLocks noChangeAspect="1" noChangeArrowheads="1" noCrop="1"/>
          </p:cNvPicPr>
          <p:nvPr/>
        </p:nvPicPr>
        <p:blipFill>
          <a:blip r:embed="rId3"/>
          <a:srcRect/>
          <a:stretch>
            <a:fillRect/>
          </a:stretch>
        </p:blipFill>
        <p:spPr bwMode="auto">
          <a:xfrm>
            <a:off x="5357818" y="2643182"/>
            <a:ext cx="3214710" cy="3598902"/>
          </a:xfrm>
          <a:prstGeom prst="rect">
            <a:avLst/>
          </a:prstGeom>
          <a:noFill/>
          <a:ln w="9525">
            <a:noFill/>
            <a:miter lim="800000"/>
            <a:headEnd/>
            <a:tailEnd/>
          </a:ln>
        </p:spPr>
      </p:pic>
    </p:spTree>
    <p:extLst>
      <p:ext uri="{BB962C8B-B14F-4D97-AF65-F5344CB8AC3E}">
        <p14:creationId xmlns:p14="http://schemas.microsoft.com/office/powerpoint/2010/main" val="3877155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电磁学发展简史</a:t>
            </a:r>
            <a:endParaRPr lang="zh-CN" altLang="en-US"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6</a:t>
            </a:fld>
            <a:endParaRPr lang="en-US" altLang="zh-CN"/>
          </a:p>
        </p:txBody>
      </p:sp>
      <p:sp>
        <p:nvSpPr>
          <p:cNvPr id="5" name="矩形 4"/>
          <p:cNvSpPr/>
          <p:nvPr/>
        </p:nvSpPr>
        <p:spPr>
          <a:xfrm>
            <a:off x="381000" y="990600"/>
            <a:ext cx="8686800" cy="5632311"/>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400" dirty="0">
                <a:solidFill>
                  <a:schemeClr val="tx1"/>
                </a:solidFill>
                <a:latin typeface="+mn-lt"/>
                <a:ea typeface="黑体" panose="02010609060101010101" pitchFamily="49" charset="-122"/>
              </a:rPr>
              <a:t>1600</a:t>
            </a:r>
            <a:r>
              <a:rPr lang="zh-CN" altLang="en-US" sz="2400" dirty="0">
                <a:solidFill>
                  <a:schemeClr val="tx1"/>
                </a:solidFill>
                <a:latin typeface="+mn-lt"/>
                <a:ea typeface="黑体" panose="02010609060101010101" pitchFamily="49" charset="-122"/>
              </a:rPr>
              <a:t>年，英国的</a:t>
            </a:r>
            <a:r>
              <a:rPr lang="zh-CN" altLang="en-US" sz="2400" dirty="0" smtClean="0">
                <a:solidFill>
                  <a:srgbClr val="0070C0"/>
                </a:solidFill>
                <a:latin typeface="+mn-lt"/>
                <a:ea typeface="黑体" panose="02010609060101010101" pitchFamily="49" charset="-122"/>
              </a:rPr>
              <a:t>吉尔伯特</a:t>
            </a:r>
            <a:r>
              <a:rPr lang="zh-CN" altLang="en-US" sz="2400" dirty="0" smtClean="0">
                <a:solidFill>
                  <a:schemeClr val="tx1"/>
                </a:solidFill>
                <a:latin typeface="+mn-lt"/>
                <a:ea typeface="黑体" panose="02010609060101010101" pitchFamily="49" charset="-122"/>
              </a:rPr>
              <a:t>发表</a:t>
            </a:r>
            <a:r>
              <a:rPr lang="en-US" altLang="zh-CN" sz="2400" dirty="0" smtClean="0">
                <a:solidFill>
                  <a:srgbClr val="D38011"/>
                </a:solidFill>
                <a:latin typeface="+mn-lt"/>
                <a:ea typeface="黑体" panose="02010609060101010101" pitchFamily="49" charset="-122"/>
              </a:rPr>
              <a:t>《</a:t>
            </a:r>
            <a:r>
              <a:rPr lang="zh-CN" altLang="en-US" sz="2400" dirty="0">
                <a:solidFill>
                  <a:srgbClr val="D38011"/>
                </a:solidFill>
                <a:latin typeface="+mn-lt"/>
                <a:ea typeface="黑体" panose="02010609060101010101" pitchFamily="49" charset="-122"/>
              </a:rPr>
              <a:t>论磁学</a:t>
            </a:r>
            <a:r>
              <a:rPr lang="en-US" altLang="zh-CN" sz="2400" dirty="0" smtClean="0">
                <a:solidFill>
                  <a:srgbClr val="D38011"/>
                </a:solidFill>
                <a:latin typeface="+mn-lt"/>
                <a:ea typeface="黑体" panose="02010609060101010101" pitchFamily="49" charset="-122"/>
              </a:rPr>
              <a:t>》</a:t>
            </a:r>
            <a:r>
              <a:rPr lang="zh-CN" altLang="en-US" sz="2400" dirty="0" smtClean="0">
                <a:solidFill>
                  <a:schemeClr val="tx1"/>
                </a:solidFill>
                <a:latin typeface="+mn-lt"/>
                <a:ea typeface="黑体" panose="02010609060101010101" pitchFamily="49" charset="-122"/>
              </a:rPr>
              <a:t>，对于</a:t>
            </a:r>
            <a:r>
              <a:rPr lang="zh-CN" altLang="en-US" sz="2400" dirty="0">
                <a:solidFill>
                  <a:schemeClr val="tx1"/>
                </a:solidFill>
                <a:latin typeface="+mn-lt"/>
                <a:ea typeface="黑体" panose="02010609060101010101" pitchFamily="49" charset="-122"/>
              </a:rPr>
              <a:t>磁石的各种基本性质作了系统的定性描述。把经摩擦的琥珀等能吸引轻小物体的性质</a:t>
            </a:r>
            <a:r>
              <a:rPr lang="zh-CN" altLang="en-US" sz="2400" dirty="0" smtClean="0">
                <a:solidFill>
                  <a:schemeClr val="tx1"/>
                </a:solidFill>
                <a:latin typeface="+mn-lt"/>
                <a:ea typeface="黑体" panose="02010609060101010101" pitchFamily="49" charset="-122"/>
              </a:rPr>
              <a:t>称为</a:t>
            </a:r>
            <a:r>
              <a:rPr lang="zh-CN" altLang="en-US" sz="2400" b="1" dirty="0" smtClean="0">
                <a:solidFill>
                  <a:srgbClr val="D38011"/>
                </a:solidFill>
                <a:latin typeface="+mn-lt"/>
                <a:ea typeface="黑体" panose="02010609060101010101" pitchFamily="49" charset="-122"/>
              </a:rPr>
              <a:t>“电的”（</a:t>
            </a:r>
            <a:r>
              <a:rPr lang="en-US" altLang="zh-CN" sz="2400" b="1" dirty="0" smtClean="0">
                <a:solidFill>
                  <a:srgbClr val="D38011"/>
                </a:solidFill>
                <a:latin typeface="+mn-lt"/>
                <a:ea typeface="黑体" panose="02010609060101010101" pitchFamily="49" charset="-122"/>
              </a:rPr>
              <a:t>electric)</a:t>
            </a:r>
            <a:r>
              <a:rPr lang="zh-CN" altLang="en-US" sz="2400" b="1" dirty="0" smtClean="0">
                <a:solidFill>
                  <a:srgbClr val="D38011"/>
                </a:solidFill>
                <a:latin typeface="+mn-lt"/>
                <a:ea typeface="黑体" panose="02010609060101010101" pitchFamily="49" charset="-122"/>
              </a:rPr>
              <a:t>。</a:t>
            </a:r>
            <a:r>
              <a:rPr lang="en-US" altLang="zh-CN" sz="2400" b="1" dirty="0" smtClean="0">
                <a:solidFill>
                  <a:srgbClr val="D38011"/>
                </a:solidFill>
                <a:latin typeface="+mn-lt"/>
                <a:ea typeface="黑体" panose="02010609060101010101" pitchFamily="49" charset="-122"/>
              </a:rPr>
              <a:t>——</a:t>
            </a:r>
            <a:r>
              <a:rPr lang="zh-CN" altLang="en-US" sz="2400" dirty="0" smtClean="0">
                <a:solidFill>
                  <a:schemeClr val="tx1"/>
                </a:solidFill>
                <a:latin typeface="+mn-lt"/>
                <a:ea typeface="黑体" panose="02010609060101010101" pitchFamily="49" charset="-122"/>
              </a:rPr>
              <a:t>当时主要的研究方法就是思考，而吉尔伯特主张真正的研究应该以实验为基础，他提出这种主张并付诸实践，在这点上，可以说吉尔伯特是近代科学研究方法的开创者。</a:t>
            </a:r>
            <a:endParaRPr lang="en-US" altLang="zh-CN" sz="2400" dirty="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400" dirty="0" smtClean="0">
                <a:solidFill>
                  <a:schemeClr val="tx1"/>
                </a:solidFill>
                <a:latin typeface="+mn-lt"/>
                <a:ea typeface="黑体" panose="02010609060101010101" pitchFamily="49" charset="-122"/>
              </a:rPr>
              <a:t>1663</a:t>
            </a:r>
            <a:r>
              <a:rPr lang="zh-CN" altLang="en-US" sz="2400" dirty="0" smtClean="0">
                <a:solidFill>
                  <a:schemeClr val="tx1"/>
                </a:solidFill>
                <a:latin typeface="+mn-lt"/>
                <a:ea typeface="黑体" panose="02010609060101010101" pitchFamily="49" charset="-122"/>
              </a:rPr>
              <a:t>年，</a:t>
            </a:r>
            <a:r>
              <a:rPr lang="zh-CN" altLang="en-US" sz="2400" dirty="0" smtClean="0">
                <a:solidFill>
                  <a:srgbClr val="0070C0"/>
                </a:solidFill>
                <a:latin typeface="+mn-lt"/>
                <a:ea typeface="黑体" panose="02010609060101010101" pitchFamily="49" charset="-122"/>
              </a:rPr>
              <a:t>盖里克</a:t>
            </a:r>
            <a:r>
              <a:rPr lang="zh-CN" altLang="en-US" sz="2400" dirty="0" smtClean="0">
                <a:solidFill>
                  <a:schemeClr val="tx1"/>
                </a:solidFill>
                <a:latin typeface="+mn-lt"/>
                <a:ea typeface="黑体" panose="02010609060101010101" pitchFamily="49" charset="-122"/>
              </a:rPr>
              <a:t>发明了</a:t>
            </a:r>
            <a:r>
              <a:rPr lang="zh-CN" altLang="en-US" sz="2400" b="1" dirty="0">
                <a:solidFill>
                  <a:srgbClr val="6600FF"/>
                </a:solidFill>
                <a:ea typeface="黑体" panose="02010609060101010101" pitchFamily="49" charset="-122"/>
              </a:rPr>
              <a:t>摩擦起电机</a:t>
            </a:r>
            <a:r>
              <a:rPr lang="zh-CN" altLang="en-US" sz="2400" dirty="0" smtClean="0">
                <a:solidFill>
                  <a:schemeClr val="tx1"/>
                </a:solidFill>
                <a:latin typeface="+mn-lt"/>
                <a:ea typeface="黑体" panose="02010609060101010101" pitchFamily="49" charset="-122"/>
              </a:rPr>
              <a:t>；</a:t>
            </a:r>
            <a:endParaRPr lang="en-US" altLang="zh-CN" sz="24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400" dirty="0" smtClean="0">
                <a:solidFill>
                  <a:schemeClr val="tx1"/>
                </a:solidFill>
                <a:latin typeface="+mn-lt"/>
                <a:ea typeface="黑体" panose="02010609060101010101" pitchFamily="49" charset="-122"/>
              </a:rPr>
              <a:t>1720</a:t>
            </a:r>
            <a:r>
              <a:rPr lang="zh-CN" altLang="en-US" sz="2400" dirty="0" smtClean="0">
                <a:solidFill>
                  <a:schemeClr val="tx1"/>
                </a:solidFill>
                <a:latin typeface="+mn-lt"/>
                <a:ea typeface="黑体" panose="02010609060101010101" pitchFamily="49" charset="-122"/>
              </a:rPr>
              <a:t>年，英国牧师</a:t>
            </a:r>
            <a:r>
              <a:rPr lang="zh-CN" altLang="en-US" sz="2400" dirty="0" smtClean="0">
                <a:solidFill>
                  <a:srgbClr val="0070C0"/>
                </a:solidFill>
                <a:latin typeface="+mn-lt"/>
                <a:ea typeface="黑体" panose="02010609060101010101" pitchFamily="49" charset="-122"/>
              </a:rPr>
              <a:t>格雷</a:t>
            </a:r>
            <a:r>
              <a:rPr lang="zh-CN" altLang="en-US" sz="2400" dirty="0" smtClean="0">
                <a:solidFill>
                  <a:schemeClr val="tx1"/>
                </a:solidFill>
                <a:latin typeface="+mn-lt"/>
                <a:ea typeface="黑体" panose="02010609060101010101" pitchFamily="49" charset="-122"/>
              </a:rPr>
              <a:t>研究了电的传导现象，</a:t>
            </a:r>
            <a:r>
              <a:rPr lang="zh-CN" altLang="en-US" sz="2400" b="1" dirty="0">
                <a:ea typeface="黑体" panose="02010609060101010101" pitchFamily="49" charset="-122"/>
              </a:rPr>
              <a:t>发现</a:t>
            </a:r>
            <a:r>
              <a:rPr lang="zh-CN" altLang="en-US" sz="2400" b="1" dirty="0">
                <a:solidFill>
                  <a:srgbClr val="6600FF"/>
                </a:solidFill>
                <a:ea typeface="黑体" panose="02010609060101010101" pitchFamily="49" charset="-122"/>
              </a:rPr>
              <a:t>导体</a:t>
            </a:r>
            <a:r>
              <a:rPr lang="zh-CN" altLang="en-US" sz="2400" b="1" dirty="0">
                <a:ea typeface="黑体" panose="02010609060101010101" pitchFamily="49" charset="-122"/>
              </a:rPr>
              <a:t>和</a:t>
            </a:r>
            <a:r>
              <a:rPr lang="zh-CN" altLang="en-US" sz="2400" b="1" dirty="0">
                <a:solidFill>
                  <a:srgbClr val="6600FF"/>
                </a:solidFill>
                <a:ea typeface="黑体" panose="02010609060101010101" pitchFamily="49" charset="-122"/>
              </a:rPr>
              <a:t>绝缘体</a:t>
            </a:r>
            <a:r>
              <a:rPr lang="zh-CN" altLang="en-US" sz="2400" b="1" dirty="0">
                <a:ea typeface="黑体" panose="02010609060101010101" pitchFamily="49" charset="-122"/>
              </a:rPr>
              <a:t>的</a:t>
            </a:r>
            <a:r>
              <a:rPr lang="zh-CN" altLang="en-US" sz="2400" b="1" dirty="0" smtClean="0">
                <a:ea typeface="黑体" panose="02010609060101010101" pitchFamily="49" charset="-122"/>
              </a:rPr>
              <a:t>区别；</a:t>
            </a:r>
            <a:endParaRPr lang="en-US" altLang="zh-CN" sz="2400" b="1" dirty="0" smtClean="0">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400" dirty="0">
                <a:solidFill>
                  <a:schemeClr val="tx1"/>
                </a:solidFill>
                <a:latin typeface="+mn-lt"/>
                <a:ea typeface="黑体" panose="02010609060101010101" pitchFamily="49" charset="-122"/>
              </a:rPr>
              <a:t>1733</a:t>
            </a:r>
            <a:r>
              <a:rPr lang="zh-CN" altLang="en-US" sz="2400" dirty="0" smtClean="0">
                <a:solidFill>
                  <a:schemeClr val="tx1"/>
                </a:solidFill>
                <a:latin typeface="+mn-lt"/>
                <a:ea typeface="黑体" panose="02010609060101010101" pitchFamily="49" charset="-122"/>
              </a:rPr>
              <a:t>年，</a:t>
            </a:r>
            <a:r>
              <a:rPr lang="zh-CN" altLang="en-US" sz="2400" dirty="0" smtClean="0">
                <a:solidFill>
                  <a:srgbClr val="0070C0"/>
                </a:solidFill>
                <a:latin typeface="+mn-lt"/>
                <a:ea typeface="黑体" panose="02010609060101010101" pitchFamily="49" charset="-122"/>
              </a:rPr>
              <a:t>杜</a:t>
            </a:r>
            <a:r>
              <a:rPr lang="zh-CN" altLang="en-US" sz="2400" dirty="0">
                <a:solidFill>
                  <a:srgbClr val="0070C0"/>
                </a:solidFill>
                <a:latin typeface="+mn-lt"/>
                <a:ea typeface="黑体" panose="02010609060101010101" pitchFamily="49" charset="-122"/>
              </a:rPr>
              <a:t>非</a:t>
            </a:r>
            <a:r>
              <a:rPr lang="zh-CN" altLang="en-US" sz="2400" dirty="0">
                <a:solidFill>
                  <a:schemeClr val="tx1"/>
                </a:solidFill>
                <a:latin typeface="+mn-lt"/>
                <a:ea typeface="黑体" panose="02010609060101010101" pitchFamily="49" charset="-122"/>
              </a:rPr>
              <a:t>分别了两种</a:t>
            </a:r>
            <a:r>
              <a:rPr lang="zh-CN" altLang="en-US" sz="2400" dirty="0" smtClean="0">
                <a:solidFill>
                  <a:schemeClr val="tx1"/>
                </a:solidFill>
                <a:latin typeface="+mn-lt"/>
                <a:ea typeface="黑体" panose="02010609060101010101" pitchFamily="49" charset="-122"/>
              </a:rPr>
              <a:t>电，</a:t>
            </a:r>
            <a:r>
              <a:rPr lang="zh-CN" altLang="en-US" sz="2400" b="1" dirty="0">
                <a:solidFill>
                  <a:srgbClr val="6600FF"/>
                </a:solidFill>
                <a:ea typeface="黑体" panose="02010609060101010101" pitchFamily="49" charset="-122"/>
              </a:rPr>
              <a:t>松脂电</a:t>
            </a:r>
            <a:r>
              <a:rPr lang="zh-CN" altLang="en-US" sz="2400" dirty="0">
                <a:solidFill>
                  <a:schemeClr val="tx1"/>
                </a:solidFill>
                <a:latin typeface="+mn-lt"/>
                <a:ea typeface="黑体" panose="02010609060101010101" pitchFamily="49" charset="-122"/>
              </a:rPr>
              <a:t>和</a:t>
            </a:r>
            <a:r>
              <a:rPr lang="zh-CN" altLang="en-US" sz="2400" b="1" dirty="0">
                <a:solidFill>
                  <a:srgbClr val="6600FF"/>
                </a:solidFill>
                <a:ea typeface="黑体" panose="02010609060101010101" pitchFamily="49" charset="-122"/>
              </a:rPr>
              <a:t>玻璃电</a:t>
            </a:r>
          </a:p>
          <a:p>
            <a:pPr marL="342900" indent="-342900">
              <a:spcBef>
                <a:spcPct val="20000"/>
              </a:spcBef>
              <a:buClr>
                <a:schemeClr val="accent1"/>
              </a:buClr>
              <a:buSzPct val="100000"/>
              <a:buFont typeface="Wingdings" pitchFamily="2" charset="2"/>
              <a:buChar char="Ø"/>
            </a:pPr>
            <a:r>
              <a:rPr lang="en-US" altLang="zh-CN" sz="2400" dirty="0" smtClean="0">
                <a:solidFill>
                  <a:schemeClr val="tx1"/>
                </a:solidFill>
                <a:latin typeface="+mn-lt"/>
                <a:ea typeface="黑体" panose="02010609060101010101" pitchFamily="49" charset="-122"/>
              </a:rPr>
              <a:t>1746</a:t>
            </a:r>
            <a:r>
              <a:rPr lang="zh-CN" altLang="en-US" sz="2400" dirty="0" smtClean="0">
                <a:solidFill>
                  <a:schemeClr val="tx1"/>
                </a:solidFill>
                <a:latin typeface="+mn-lt"/>
                <a:ea typeface="黑体" panose="02010609060101010101" pitchFamily="49" charset="-122"/>
              </a:rPr>
              <a:t>年，</a:t>
            </a:r>
            <a:r>
              <a:rPr lang="zh-CN" altLang="en-US" sz="2400" dirty="0" smtClean="0">
                <a:solidFill>
                  <a:srgbClr val="0070C0"/>
                </a:solidFill>
                <a:latin typeface="+mn-lt"/>
                <a:ea typeface="黑体" panose="02010609060101010101" pitchFamily="49" charset="-122"/>
              </a:rPr>
              <a:t>富兰克林</a:t>
            </a:r>
            <a:r>
              <a:rPr lang="zh-CN" altLang="en-US" sz="2400" dirty="0">
                <a:solidFill>
                  <a:schemeClr val="tx1"/>
                </a:solidFill>
                <a:latin typeface="+mn-lt"/>
                <a:ea typeface="黑体" panose="02010609060101010101" pitchFamily="49" charset="-122"/>
              </a:rPr>
              <a:t>提出了</a:t>
            </a:r>
            <a:r>
              <a:rPr lang="zh-CN" altLang="en-US" sz="2400" b="1" dirty="0">
                <a:solidFill>
                  <a:srgbClr val="6600FF"/>
                </a:solidFill>
                <a:ea typeface="黑体" panose="02010609060101010101" pitchFamily="49" charset="-122"/>
              </a:rPr>
              <a:t>正电</a:t>
            </a:r>
            <a:r>
              <a:rPr lang="zh-CN" altLang="en-US" sz="2400" dirty="0">
                <a:solidFill>
                  <a:schemeClr val="tx1"/>
                </a:solidFill>
                <a:latin typeface="+mn-lt"/>
                <a:ea typeface="黑体" panose="02010609060101010101" pitchFamily="49" charset="-122"/>
              </a:rPr>
              <a:t>、</a:t>
            </a:r>
            <a:r>
              <a:rPr lang="zh-CN" altLang="en-US" sz="2400" b="1" dirty="0">
                <a:solidFill>
                  <a:srgbClr val="6600FF"/>
                </a:solidFill>
                <a:ea typeface="黑体" panose="02010609060101010101" pitchFamily="49" charset="-122"/>
              </a:rPr>
              <a:t>负电</a:t>
            </a:r>
            <a:r>
              <a:rPr lang="zh-CN" altLang="en-US" sz="2400" dirty="0">
                <a:solidFill>
                  <a:schemeClr val="tx1"/>
                </a:solidFill>
                <a:latin typeface="+mn-lt"/>
                <a:ea typeface="黑体" panose="02010609060101010101" pitchFamily="49" charset="-122"/>
              </a:rPr>
              <a:t>的</a:t>
            </a:r>
            <a:r>
              <a:rPr lang="zh-CN" altLang="en-US" sz="2400" dirty="0" smtClean="0">
                <a:solidFill>
                  <a:schemeClr val="tx1"/>
                </a:solidFill>
                <a:latin typeface="+mn-lt"/>
                <a:ea typeface="黑体" panose="02010609060101010101" pitchFamily="49" charset="-122"/>
              </a:rPr>
              <a:t>概念，一直</a:t>
            </a:r>
            <a:r>
              <a:rPr lang="zh-CN" altLang="en-US" sz="2400" dirty="0">
                <a:solidFill>
                  <a:schemeClr val="tx1"/>
                </a:solidFill>
                <a:latin typeface="+mn-lt"/>
                <a:ea typeface="黑体" panose="02010609060101010101" pitchFamily="49" charset="-122"/>
              </a:rPr>
              <a:t>沿用至今</a:t>
            </a:r>
            <a:r>
              <a:rPr lang="zh-CN" altLang="en-US" sz="2400" dirty="0" smtClean="0">
                <a:solidFill>
                  <a:schemeClr val="tx1"/>
                </a:solidFill>
                <a:latin typeface="+mn-lt"/>
                <a:ea typeface="黑体" panose="02010609060101010101" pitchFamily="49" charset="-122"/>
              </a:rPr>
              <a:t>。</a:t>
            </a:r>
            <a:endParaRPr lang="en-US" altLang="zh-CN" sz="24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en-US" altLang="zh-CN" sz="2400" dirty="0" smtClean="0">
                <a:solidFill>
                  <a:schemeClr val="tx1"/>
                </a:solidFill>
                <a:latin typeface="+mn-lt"/>
                <a:ea typeface="黑体" panose="02010609060101010101" pitchFamily="49" charset="-122"/>
              </a:rPr>
              <a:t>1745</a:t>
            </a:r>
            <a:r>
              <a:rPr lang="zh-CN" altLang="en-US" sz="2400" dirty="0" smtClean="0">
                <a:solidFill>
                  <a:schemeClr val="tx1"/>
                </a:solidFill>
                <a:latin typeface="+mn-lt"/>
                <a:ea typeface="黑体" panose="02010609060101010101" pitchFamily="49" charset="-122"/>
              </a:rPr>
              <a:t>年，荷兰莱顿城莱顿大学教授</a:t>
            </a:r>
            <a:r>
              <a:rPr lang="zh-CN" altLang="en-US" sz="2400" dirty="0" smtClean="0">
                <a:solidFill>
                  <a:srgbClr val="0070C0"/>
                </a:solidFill>
                <a:latin typeface="+mn-lt"/>
                <a:ea typeface="黑体" panose="02010609060101010101" pitchFamily="49" charset="-122"/>
              </a:rPr>
              <a:t>马森布洛克</a:t>
            </a:r>
            <a:r>
              <a:rPr lang="zh-CN" altLang="en-US" sz="2400" dirty="0" smtClean="0">
                <a:solidFill>
                  <a:schemeClr val="bg2"/>
                </a:solidFill>
                <a:latin typeface="+mn-lt"/>
                <a:ea typeface="黑体" panose="02010609060101010101" pitchFamily="49" charset="-122"/>
              </a:rPr>
              <a:t>发明了</a:t>
            </a:r>
            <a:r>
              <a:rPr lang="zh-CN" altLang="en-US" sz="2400" b="1" dirty="0">
                <a:solidFill>
                  <a:srgbClr val="6600FF"/>
                </a:solidFill>
                <a:ea typeface="黑体" panose="02010609060101010101" pitchFamily="49" charset="-122"/>
              </a:rPr>
              <a:t>莱顿瓶</a:t>
            </a:r>
            <a:r>
              <a:rPr lang="zh-CN" altLang="en-US" sz="2400" dirty="0">
                <a:solidFill>
                  <a:schemeClr val="tx1"/>
                </a:solidFill>
                <a:latin typeface="+mn-lt"/>
                <a:ea typeface="黑体" panose="02010609060101010101" pitchFamily="49" charset="-122"/>
              </a:rPr>
              <a:t>，</a:t>
            </a:r>
            <a:r>
              <a:rPr lang="zh-CN" altLang="en-US" sz="2400" dirty="0" smtClean="0">
                <a:solidFill>
                  <a:schemeClr val="tx1"/>
                </a:solidFill>
                <a:latin typeface="+mn-lt"/>
                <a:ea typeface="黑体" panose="02010609060101010101" pitchFamily="49" charset="-122"/>
              </a:rPr>
              <a:t>为贮存电荷找到了一个方法。</a:t>
            </a:r>
            <a:endParaRPr lang="zh-CN" altLang="en-US" sz="2400" dirty="0">
              <a:solidFill>
                <a:schemeClr val="tx1"/>
              </a:solidFill>
              <a:latin typeface="+mn-l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极轨微波观测</a:t>
            </a:r>
            <a:endParaRPr lang="zh-CN" altLang="en-US" dirty="0"/>
          </a:p>
        </p:txBody>
      </p:sp>
      <p:pic>
        <p:nvPicPr>
          <p:cNvPr id="10" name="Picture 1" descr="D:\当前的工作\2015.03.21 基于资料同化的GEO仿真研究\气象卫星数据分析\ATMS\ATMS_TbMap-50.3H-GHz-2012-10-29.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86512" y="2101448"/>
            <a:ext cx="2714644" cy="20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descr="Envisat_satellite_medium.gif"/>
          <p:cNvPicPr>
            <a:picLocks noChangeAspect="1"/>
          </p:cNvPicPr>
          <p:nvPr/>
        </p:nvPicPr>
        <p:blipFill>
          <a:blip r:embed="rId3"/>
          <a:stretch>
            <a:fillRect/>
          </a:stretch>
        </p:blipFill>
        <p:spPr>
          <a:xfrm>
            <a:off x="71406" y="2065729"/>
            <a:ext cx="2000264" cy="2000264"/>
          </a:xfrm>
          <a:prstGeom prst="rect">
            <a:avLst/>
          </a:prstGeom>
        </p:spPr>
      </p:pic>
      <p:sp>
        <p:nvSpPr>
          <p:cNvPr id="13" name="右箭头 12"/>
          <p:cNvSpPr/>
          <p:nvPr/>
        </p:nvSpPr>
        <p:spPr>
          <a:xfrm>
            <a:off x="2143108" y="2994423"/>
            <a:ext cx="642942"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4" name="右箭头 13"/>
          <p:cNvSpPr/>
          <p:nvPr/>
        </p:nvSpPr>
        <p:spPr>
          <a:xfrm>
            <a:off x="5643570" y="2994423"/>
            <a:ext cx="571504"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5" name="内容占位符 2"/>
          <p:cNvSpPr>
            <a:spLocks noGrp="1"/>
          </p:cNvSpPr>
          <p:nvPr>
            <p:ph sz="quarter" idx="1"/>
          </p:nvPr>
        </p:nvSpPr>
        <p:spPr>
          <a:xfrm>
            <a:off x="457200" y="1219200"/>
            <a:ext cx="8229600" cy="495288"/>
          </a:xfrm>
        </p:spPr>
        <p:txBody>
          <a:bodyPr>
            <a:noAutofit/>
          </a:bodyPr>
          <a:lstStyle/>
          <a:p>
            <a:r>
              <a:rPr lang="zh-CN" altLang="en-US" sz="2400" dirty="0" smtClean="0"/>
              <a:t>极轨微波观测</a:t>
            </a:r>
            <a:r>
              <a:rPr lang="en-US" altLang="zh-CN" sz="2400" dirty="0" smtClean="0"/>
              <a:t>——</a:t>
            </a:r>
            <a:r>
              <a:rPr lang="zh-CN" altLang="en-US" sz="2400" dirty="0" smtClean="0">
                <a:solidFill>
                  <a:srgbClr val="00B0F0"/>
                </a:solidFill>
              </a:rPr>
              <a:t>再访时间长，覆盖区域有限，</a:t>
            </a:r>
            <a:r>
              <a:rPr lang="zh-CN" altLang="en-US" sz="2400" b="1" dirty="0" smtClean="0"/>
              <a:t>不能满足对多变的台风、暴雨和强对流等灾害天气的监测需要</a:t>
            </a:r>
            <a:endParaRPr lang="zh-CN" altLang="en-US" sz="2400" dirty="0">
              <a:solidFill>
                <a:srgbClr val="00B0F0"/>
              </a:solidFill>
            </a:endParaRP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9719" y="2137167"/>
            <a:ext cx="2088099" cy="2006213"/>
          </a:xfrm>
          <a:prstGeom prst="rect">
            <a:avLst/>
          </a:prstGeom>
        </p:spPr>
      </p:pic>
      <p:pic>
        <p:nvPicPr>
          <p:cNvPr id="20482" name="Picture 2"/>
          <p:cNvPicPr>
            <a:picLocks noChangeAspect="1" noChangeArrowheads="1"/>
          </p:cNvPicPr>
          <p:nvPr/>
        </p:nvPicPr>
        <p:blipFill>
          <a:blip r:embed="rId5"/>
          <a:srcRect l="11160" t="1825" r="11160" b="5317"/>
          <a:stretch>
            <a:fillRect/>
          </a:stretch>
        </p:blipFill>
        <p:spPr bwMode="auto">
          <a:xfrm>
            <a:off x="5663231" y="4340834"/>
            <a:ext cx="2409231" cy="2160000"/>
          </a:xfrm>
          <a:prstGeom prst="rect">
            <a:avLst/>
          </a:prstGeom>
          <a:noFill/>
          <a:ln w="9525">
            <a:noFill/>
            <a:miter lim="800000"/>
            <a:headEnd/>
            <a:tailEnd/>
          </a:ln>
          <a:effectLst/>
        </p:spPr>
      </p:pic>
      <p:graphicFrame>
        <p:nvGraphicFramePr>
          <p:cNvPr id="26" name="图示 25"/>
          <p:cNvGraphicFramePr/>
          <p:nvPr/>
        </p:nvGraphicFramePr>
        <p:xfrm>
          <a:off x="3929058" y="5055214"/>
          <a:ext cx="1547802" cy="7461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0483" name="Picture 3"/>
          <p:cNvPicPr>
            <a:picLocks noChangeAspect="1" noChangeArrowheads="1"/>
          </p:cNvPicPr>
          <p:nvPr/>
        </p:nvPicPr>
        <p:blipFill>
          <a:blip r:embed="rId11"/>
          <a:srcRect l="9375" r="10267" b="5356"/>
          <a:stretch>
            <a:fillRect/>
          </a:stretch>
        </p:blipFill>
        <p:spPr bwMode="auto">
          <a:xfrm>
            <a:off x="1214414" y="4323974"/>
            <a:ext cx="2445283" cy="2160000"/>
          </a:xfrm>
          <a:prstGeom prst="rect">
            <a:avLst/>
          </a:prstGeom>
          <a:noFill/>
          <a:ln w="9525">
            <a:noFill/>
            <a:miter lim="800000"/>
            <a:headEnd/>
            <a:tailEnd/>
          </a:ln>
          <a:effectLst/>
        </p:spPr>
      </p:pic>
    </p:spTree>
    <p:extLst>
      <p:ext uri="{BB962C8B-B14F-4D97-AF65-F5344CB8AC3E}">
        <p14:creationId xmlns:p14="http://schemas.microsoft.com/office/powerpoint/2010/main" val="426851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 calcmode="lin" valueType="num">
                                      <p:cBhvr additive="base">
                                        <p:cTn id="7" dur="500" fill="hold"/>
                                        <p:tgtEl>
                                          <p:spTgt spid="20482"/>
                                        </p:tgtEl>
                                        <p:attrNameLst>
                                          <p:attrName>ppt_x</p:attrName>
                                        </p:attrNameLst>
                                      </p:cBhvr>
                                      <p:tavLst>
                                        <p:tav tm="0">
                                          <p:val>
                                            <p:strVal val="#ppt_x"/>
                                          </p:val>
                                        </p:tav>
                                        <p:tav tm="100000">
                                          <p:val>
                                            <p:strVal val="#ppt_x"/>
                                          </p:val>
                                        </p:tav>
                                      </p:tavLst>
                                    </p:anim>
                                    <p:anim calcmode="lin" valueType="num">
                                      <p:cBhvr additive="base">
                                        <p:cTn id="8" dur="500" fill="hold"/>
                                        <p:tgtEl>
                                          <p:spTgt spid="2048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483"/>
                                        </p:tgtEl>
                                        <p:attrNameLst>
                                          <p:attrName>style.visibility</p:attrName>
                                        </p:attrNameLst>
                                      </p:cBhvr>
                                      <p:to>
                                        <p:strVal val="visible"/>
                                      </p:to>
                                    </p:set>
                                    <p:anim calcmode="lin" valueType="num">
                                      <p:cBhvr additive="base">
                                        <p:cTn id="15" dur="500" fill="hold"/>
                                        <p:tgtEl>
                                          <p:spTgt spid="20483"/>
                                        </p:tgtEl>
                                        <p:attrNameLst>
                                          <p:attrName>ppt_x</p:attrName>
                                        </p:attrNameLst>
                                      </p:cBhvr>
                                      <p:tavLst>
                                        <p:tav tm="0">
                                          <p:val>
                                            <p:strVal val="#ppt_x"/>
                                          </p:val>
                                        </p:tav>
                                        <p:tav tm="100000">
                                          <p:val>
                                            <p:strVal val="#ppt_x"/>
                                          </p:val>
                                        </p:tav>
                                      </p:tavLst>
                                    </p:anim>
                                    <p:anim calcmode="lin" valueType="num">
                                      <p:cBhvr additive="base">
                                        <p:cTn id="16" dur="500" fill="hold"/>
                                        <p:tgtEl>
                                          <p:spTgt spid="204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62" name="Picture 10" descr="J:\数据比对\20160303数据处理\仿真亮温数据\2012.10.29 Hurricansandy1500-NAM时间序列\test88.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43702" y="1857364"/>
            <a:ext cx="2400000" cy="2014314"/>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J:\数据比对\20160303数据处理\仿真亮温数据\2012.10.29 Hurricansandy1500-NAM时间序列\test54.4.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57575" y="1857364"/>
            <a:ext cx="2386127" cy="2014314"/>
          </a:xfrm>
          <a:prstGeom prst="rect">
            <a:avLst/>
          </a:prstGeom>
          <a:noFill/>
          <a:extLst>
            <a:ext uri="{909E8E84-426E-40DD-AFC4-6F175D3DCCD1}">
              <a14:hiddenFill xmlns:a14="http://schemas.microsoft.com/office/drawing/2010/main">
                <a:solidFill>
                  <a:srgbClr val="FFFFFF"/>
                </a:solidFill>
              </a14:hiddenFill>
            </a:ext>
          </a:extLst>
        </p:spPr>
      </p:pic>
      <p:pic>
        <p:nvPicPr>
          <p:cNvPr id="74759" name="Picture 7" descr="J:\数据比对\20160303数据处理\仿真亮温数据\2012.10.29 Hurricansandy1500-NAM时间序列\test50.3.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86248" y="1857364"/>
            <a:ext cx="2400000" cy="201431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smtClean="0"/>
              <a:t>静止轨道微波观测</a:t>
            </a:r>
            <a:endParaRPr lang="zh-CN" altLang="en-US" dirty="0"/>
          </a:p>
        </p:txBody>
      </p:sp>
      <p:sp>
        <p:nvSpPr>
          <p:cNvPr id="3" name="内容占位符 2"/>
          <p:cNvSpPr>
            <a:spLocks noGrp="1"/>
          </p:cNvSpPr>
          <p:nvPr>
            <p:ph sz="quarter" idx="1"/>
          </p:nvPr>
        </p:nvSpPr>
        <p:spPr>
          <a:xfrm>
            <a:off x="285720" y="1142643"/>
            <a:ext cx="8715436" cy="1656390"/>
          </a:xfrm>
        </p:spPr>
        <p:txBody>
          <a:bodyPr>
            <a:normAutofit/>
          </a:bodyPr>
          <a:lstStyle/>
          <a:p>
            <a:pPr lvl="0"/>
            <a:r>
              <a:rPr lang="zh-CN" altLang="en-US" sz="2400" dirty="0" smtClean="0"/>
              <a:t>静止轨道微波观测</a:t>
            </a:r>
            <a:r>
              <a:rPr lang="en-US" altLang="zh-CN" sz="2400" dirty="0" smtClean="0"/>
              <a:t>——</a:t>
            </a:r>
            <a:r>
              <a:rPr lang="zh-CN" altLang="en-US" sz="2400" dirty="0" smtClean="0">
                <a:solidFill>
                  <a:srgbClr val="00B0F0"/>
                </a:solidFill>
              </a:rPr>
              <a:t>提供连续时次的大气三维结构实测数据</a:t>
            </a:r>
          </a:p>
          <a:p>
            <a:endParaRPr lang="zh-CN" altLang="en-US" sz="2400" dirty="0"/>
          </a:p>
        </p:txBody>
      </p:sp>
      <p:pic>
        <p:nvPicPr>
          <p:cNvPr id="74761" name="Picture 9" descr="J:\数据比对\20160303数据处理\仿真亮温数据\2012.10.29 Hurricansandy1500-NAM时间序列\test57.29.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86248" y="4200768"/>
            <a:ext cx="2400000" cy="2014314"/>
          </a:xfrm>
          <a:prstGeom prst="rect">
            <a:avLst/>
          </a:prstGeom>
          <a:noFill/>
          <a:extLst>
            <a:ext uri="{909E8E84-426E-40DD-AFC4-6F175D3DCCD1}">
              <a14:hiddenFill xmlns:a14="http://schemas.microsoft.com/office/drawing/2010/main">
                <a:solidFill>
                  <a:srgbClr val="FFFFFF"/>
                </a:solidFill>
              </a14:hiddenFill>
            </a:ext>
          </a:extLst>
        </p:spPr>
      </p:pic>
      <p:pic>
        <p:nvPicPr>
          <p:cNvPr id="74763" name="Picture 11" descr="J:\数据比对\20160303数据处理\仿真亮温数据\2012.10.29 Hurricansandy1500-NAM时间序列\test183.3.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266711" y="4200768"/>
            <a:ext cx="2376991" cy="201431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5140" y="4272206"/>
            <a:ext cx="2332467" cy="1800000"/>
          </a:xfrm>
          <a:prstGeom prst="rect">
            <a:avLst/>
          </a:prstGeom>
        </p:spPr>
      </p:pic>
      <p:pic>
        <p:nvPicPr>
          <p:cNvPr id="10" name="图片 9" descr="Geosynchronous_orbit.gif"/>
          <p:cNvPicPr>
            <a:picLocks noChangeAspect="1"/>
          </p:cNvPicPr>
          <p:nvPr/>
        </p:nvPicPr>
        <p:blipFill>
          <a:blip r:embed="rId8"/>
          <a:stretch>
            <a:fillRect/>
          </a:stretch>
        </p:blipFill>
        <p:spPr>
          <a:xfrm>
            <a:off x="0" y="3214686"/>
            <a:ext cx="1857388" cy="1396244"/>
          </a:xfrm>
          <a:prstGeom prst="rect">
            <a:avLst/>
          </a:prstGeom>
        </p:spPr>
      </p:pic>
      <p:sp>
        <p:nvSpPr>
          <p:cNvPr id="11" name="右箭头 10"/>
          <p:cNvSpPr/>
          <p:nvPr/>
        </p:nvSpPr>
        <p:spPr>
          <a:xfrm>
            <a:off x="1928794" y="3929066"/>
            <a:ext cx="7000924"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Tree>
    <p:extLst>
      <p:ext uri="{BB962C8B-B14F-4D97-AF65-F5344CB8AC3E}">
        <p14:creationId xmlns:p14="http://schemas.microsoft.com/office/powerpoint/2010/main" val="1582030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1410" name="Picture 15" descr="13"/>
          <p:cNvPicPr>
            <a:picLocks noChangeAspect="1" noChangeArrowheads="1"/>
          </p:cNvPicPr>
          <p:nvPr/>
        </p:nvPicPr>
        <p:blipFill>
          <a:blip r:embed="rId2"/>
          <a:srcRect/>
          <a:stretch>
            <a:fillRect/>
          </a:stretch>
        </p:blipFill>
        <p:spPr bwMode="auto">
          <a:xfrm>
            <a:off x="3924300" y="4351338"/>
            <a:ext cx="1152525" cy="949325"/>
          </a:xfrm>
          <a:prstGeom prst="rect">
            <a:avLst/>
          </a:prstGeom>
          <a:noFill/>
          <a:ln w="9525">
            <a:noFill/>
            <a:miter lim="800000"/>
            <a:headEnd/>
            <a:tailEnd/>
          </a:ln>
        </p:spPr>
      </p:pic>
      <p:pic>
        <p:nvPicPr>
          <p:cNvPr id="13326" name="Picture 14" descr="13"/>
          <p:cNvPicPr>
            <a:picLocks noChangeAspect="1" noChangeArrowheads="1"/>
          </p:cNvPicPr>
          <p:nvPr/>
        </p:nvPicPr>
        <p:blipFill>
          <a:blip r:embed="rId2"/>
          <a:srcRect/>
          <a:stretch>
            <a:fillRect/>
          </a:stretch>
        </p:blipFill>
        <p:spPr bwMode="auto">
          <a:xfrm>
            <a:off x="3922713" y="115888"/>
            <a:ext cx="1296987" cy="1068387"/>
          </a:xfrm>
          <a:prstGeom prst="rect">
            <a:avLst/>
          </a:prstGeom>
          <a:noFill/>
          <a:ln w="9525">
            <a:noFill/>
            <a:miter lim="800000"/>
            <a:headEnd/>
            <a:tailEnd/>
          </a:ln>
        </p:spPr>
      </p:pic>
      <p:pic>
        <p:nvPicPr>
          <p:cNvPr id="1041412" name="Picture 5"/>
          <p:cNvPicPr>
            <a:picLocks noChangeAspect="1" noChangeArrowheads="1"/>
          </p:cNvPicPr>
          <p:nvPr/>
        </p:nvPicPr>
        <p:blipFill>
          <a:blip r:embed="rId3"/>
          <a:srcRect/>
          <a:stretch>
            <a:fillRect/>
          </a:stretch>
        </p:blipFill>
        <p:spPr bwMode="auto">
          <a:xfrm>
            <a:off x="0" y="5157788"/>
            <a:ext cx="9144000" cy="1700212"/>
          </a:xfrm>
          <a:prstGeom prst="rect">
            <a:avLst/>
          </a:prstGeom>
          <a:noFill/>
          <a:ln w="9525">
            <a:noFill/>
            <a:miter lim="800000"/>
            <a:headEnd/>
            <a:tailEnd/>
          </a:ln>
          <a:effectLst/>
        </p:spPr>
      </p:pic>
      <p:sp>
        <p:nvSpPr>
          <p:cNvPr id="13322" name="AutoShape 10"/>
          <p:cNvSpPr>
            <a:spLocks noChangeArrowheads="1"/>
          </p:cNvSpPr>
          <p:nvPr/>
        </p:nvSpPr>
        <p:spPr bwMode="auto">
          <a:xfrm>
            <a:off x="1690688" y="836613"/>
            <a:ext cx="5905500" cy="4897437"/>
          </a:xfrm>
          <a:prstGeom prst="triangle">
            <a:avLst>
              <a:gd name="adj" fmla="val 50000"/>
            </a:avLst>
          </a:prstGeom>
          <a:noFill/>
          <a:ln w="9525">
            <a:solidFill>
              <a:schemeClr val="tx1"/>
            </a:solidFill>
            <a:miter lim="800000"/>
            <a:headEnd/>
            <a:tailEnd/>
          </a:ln>
          <a:effectLst/>
        </p:spPr>
        <p:txBody>
          <a:bodyPr wrap="none" anchor="ctr"/>
          <a:lstStyle/>
          <a:p>
            <a:endParaRPr kumimoji="0" lang="zh-CN" altLang="en-US" sz="1800">
              <a:solidFill>
                <a:srgbClr val="000000"/>
              </a:solidFill>
              <a:latin typeface="黑体" pitchFamily="2" charset="-122"/>
              <a:ea typeface="黑体" pitchFamily="2" charset="-122"/>
            </a:endParaRPr>
          </a:p>
        </p:txBody>
      </p:sp>
      <p:sp>
        <p:nvSpPr>
          <p:cNvPr id="13323" name="Oval 11"/>
          <p:cNvSpPr>
            <a:spLocks noChangeArrowheads="1"/>
          </p:cNvSpPr>
          <p:nvPr/>
        </p:nvSpPr>
        <p:spPr bwMode="auto">
          <a:xfrm>
            <a:off x="1692275" y="5300663"/>
            <a:ext cx="5903913" cy="936625"/>
          </a:xfrm>
          <a:prstGeom prst="ellipse">
            <a:avLst/>
          </a:prstGeom>
          <a:solidFill>
            <a:schemeClr val="folHlink"/>
          </a:solidFill>
          <a:ln w="9525">
            <a:solidFill>
              <a:schemeClr val="tx1"/>
            </a:solidFill>
            <a:prstDash val="dash"/>
            <a:round/>
            <a:headEnd/>
            <a:tailEnd/>
          </a:ln>
          <a:effectLst/>
        </p:spPr>
        <p:txBody>
          <a:bodyPr wrap="none" anchor="ctr"/>
          <a:lstStyle/>
          <a:p>
            <a:endParaRPr kumimoji="0" lang="zh-CN" altLang="en-US" sz="1800">
              <a:solidFill>
                <a:srgbClr val="000000"/>
              </a:solidFill>
              <a:latin typeface="黑体" pitchFamily="2" charset="-122"/>
              <a:ea typeface="黑体" pitchFamily="2" charset="-122"/>
            </a:endParaRPr>
          </a:p>
        </p:txBody>
      </p:sp>
      <p:sp>
        <p:nvSpPr>
          <p:cNvPr id="1041415" name="Oval 12"/>
          <p:cNvSpPr>
            <a:spLocks noChangeArrowheads="1"/>
          </p:cNvSpPr>
          <p:nvPr/>
        </p:nvSpPr>
        <p:spPr bwMode="auto">
          <a:xfrm>
            <a:off x="4284663" y="5445125"/>
            <a:ext cx="574675" cy="288925"/>
          </a:xfrm>
          <a:prstGeom prst="ellipse">
            <a:avLst/>
          </a:prstGeom>
          <a:solidFill>
            <a:srgbClr val="FF0000"/>
          </a:solidFill>
          <a:ln w="9525">
            <a:solidFill>
              <a:schemeClr val="tx1"/>
            </a:solidFill>
            <a:prstDash val="dash"/>
            <a:round/>
            <a:headEnd/>
            <a:tailEnd/>
          </a:ln>
          <a:effectLst/>
        </p:spPr>
        <p:txBody>
          <a:bodyPr wrap="none" anchor="ctr"/>
          <a:lstStyle/>
          <a:p>
            <a:endParaRPr kumimoji="0" lang="zh-CN" altLang="en-US" sz="1800">
              <a:solidFill>
                <a:srgbClr val="000000"/>
              </a:solidFill>
              <a:latin typeface="黑体" pitchFamily="2" charset="-122"/>
              <a:ea typeface="黑体" pitchFamily="2" charset="-122"/>
            </a:endParaRPr>
          </a:p>
        </p:txBody>
      </p:sp>
      <p:sp>
        <p:nvSpPr>
          <p:cNvPr id="1041416" name="AutoShape 13"/>
          <p:cNvSpPr>
            <a:spLocks noChangeArrowheads="1"/>
          </p:cNvSpPr>
          <p:nvPr/>
        </p:nvSpPr>
        <p:spPr bwMode="auto">
          <a:xfrm>
            <a:off x="4284663" y="4941888"/>
            <a:ext cx="576262" cy="647700"/>
          </a:xfrm>
          <a:prstGeom prst="triangle">
            <a:avLst>
              <a:gd name="adj" fmla="val 50000"/>
            </a:avLst>
          </a:prstGeom>
          <a:noFill/>
          <a:ln w="9525">
            <a:solidFill>
              <a:schemeClr val="tx1"/>
            </a:solidFill>
            <a:miter lim="800000"/>
            <a:headEnd/>
            <a:tailEnd/>
          </a:ln>
          <a:effectLst/>
        </p:spPr>
        <p:txBody>
          <a:bodyPr wrap="none" anchor="ctr"/>
          <a:lstStyle/>
          <a:p>
            <a:endParaRPr kumimoji="0" lang="zh-CN" altLang="en-US" sz="1800">
              <a:solidFill>
                <a:srgbClr val="000000"/>
              </a:solidFill>
              <a:latin typeface="黑体" pitchFamily="2" charset="-122"/>
              <a:ea typeface="黑体" pitchFamily="2" charset="-122"/>
            </a:endParaRPr>
          </a:p>
        </p:txBody>
      </p:sp>
      <p:sp>
        <p:nvSpPr>
          <p:cNvPr id="1041417" name="Text Box 17"/>
          <p:cNvSpPr txBox="1">
            <a:spLocks noChangeArrowheads="1"/>
          </p:cNvSpPr>
          <p:nvPr/>
        </p:nvSpPr>
        <p:spPr bwMode="auto">
          <a:xfrm>
            <a:off x="3419475" y="3933825"/>
            <a:ext cx="935038" cy="641350"/>
          </a:xfrm>
          <a:prstGeom prst="rect">
            <a:avLst/>
          </a:prstGeom>
          <a:noFill/>
          <a:ln w="9525">
            <a:noFill/>
            <a:miter lim="800000"/>
            <a:headEnd/>
            <a:tailEnd/>
          </a:ln>
          <a:effectLst/>
        </p:spPr>
        <p:txBody>
          <a:bodyPr>
            <a:spAutoFit/>
          </a:bodyPr>
          <a:lstStyle/>
          <a:p>
            <a:pPr algn="ctr">
              <a:spcBef>
                <a:spcPct val="50000"/>
              </a:spcBef>
            </a:pPr>
            <a:r>
              <a:rPr kumimoji="0" lang="zh-CN" altLang="en-US" sz="1800">
                <a:solidFill>
                  <a:srgbClr val="000000"/>
                </a:solidFill>
                <a:latin typeface="黑体" pitchFamily="2" charset="-122"/>
                <a:ea typeface="黑体" pitchFamily="2" charset="-122"/>
              </a:rPr>
              <a:t>低轨道</a:t>
            </a:r>
            <a:r>
              <a:rPr kumimoji="0" lang="en-US" altLang="zh-CN" sz="1800">
                <a:solidFill>
                  <a:srgbClr val="000000"/>
                </a:solidFill>
                <a:latin typeface="黑体" pitchFamily="2" charset="-122"/>
                <a:ea typeface="黑体" pitchFamily="2" charset="-122"/>
              </a:rPr>
              <a:t>800Km</a:t>
            </a:r>
          </a:p>
        </p:txBody>
      </p:sp>
      <p:sp>
        <p:nvSpPr>
          <p:cNvPr id="1041418" name="Text Box 19"/>
          <p:cNvSpPr txBox="1">
            <a:spLocks noChangeArrowheads="1"/>
          </p:cNvSpPr>
          <p:nvPr/>
        </p:nvSpPr>
        <p:spPr bwMode="auto">
          <a:xfrm>
            <a:off x="4787900" y="3940175"/>
            <a:ext cx="1152525" cy="641350"/>
          </a:xfrm>
          <a:prstGeom prst="rect">
            <a:avLst/>
          </a:prstGeom>
          <a:noFill/>
          <a:ln w="9525">
            <a:noFill/>
            <a:miter lim="800000"/>
            <a:headEnd/>
            <a:tailEnd/>
          </a:ln>
          <a:effectLst/>
        </p:spPr>
        <p:txBody>
          <a:bodyPr>
            <a:spAutoFit/>
          </a:bodyPr>
          <a:lstStyle/>
          <a:p>
            <a:pPr algn="ctr">
              <a:spcBef>
                <a:spcPct val="50000"/>
              </a:spcBef>
            </a:pPr>
            <a:r>
              <a:rPr kumimoji="0" lang="zh-CN" altLang="en-US" sz="1800">
                <a:solidFill>
                  <a:srgbClr val="000000"/>
                </a:solidFill>
                <a:latin typeface="黑体" pitchFamily="2" charset="-122"/>
                <a:ea typeface="黑体" pitchFamily="2" charset="-122"/>
              </a:rPr>
              <a:t>微波辐射计天线</a:t>
            </a:r>
          </a:p>
        </p:txBody>
      </p:sp>
      <p:sp>
        <p:nvSpPr>
          <p:cNvPr id="13332" name="Text Box 20"/>
          <p:cNvSpPr txBox="1">
            <a:spLocks noChangeArrowheads="1"/>
          </p:cNvSpPr>
          <p:nvPr/>
        </p:nvSpPr>
        <p:spPr bwMode="auto">
          <a:xfrm>
            <a:off x="2700338" y="123825"/>
            <a:ext cx="1366837" cy="641350"/>
          </a:xfrm>
          <a:prstGeom prst="rect">
            <a:avLst/>
          </a:prstGeom>
          <a:noFill/>
          <a:ln w="9525">
            <a:noFill/>
            <a:miter lim="800000"/>
            <a:headEnd/>
            <a:tailEnd/>
          </a:ln>
          <a:effectLst/>
        </p:spPr>
        <p:txBody>
          <a:bodyPr>
            <a:spAutoFit/>
          </a:bodyPr>
          <a:lstStyle/>
          <a:p>
            <a:pPr algn="ctr">
              <a:spcBef>
                <a:spcPct val="50000"/>
              </a:spcBef>
            </a:pPr>
            <a:r>
              <a:rPr kumimoji="0" lang="zh-CN" altLang="en-US" sz="1800">
                <a:solidFill>
                  <a:srgbClr val="000000"/>
                </a:solidFill>
                <a:latin typeface="黑体" pitchFamily="2" charset="-122"/>
                <a:ea typeface="黑体" pitchFamily="2" charset="-122"/>
              </a:rPr>
              <a:t>静止轨道</a:t>
            </a:r>
            <a:r>
              <a:rPr kumimoji="0" lang="en-US" altLang="zh-CN" sz="1800">
                <a:solidFill>
                  <a:srgbClr val="000000"/>
                </a:solidFill>
                <a:latin typeface="黑体" pitchFamily="2" charset="-122"/>
                <a:ea typeface="黑体" pitchFamily="2" charset="-122"/>
              </a:rPr>
              <a:t>36000km</a:t>
            </a:r>
          </a:p>
        </p:txBody>
      </p:sp>
      <p:sp>
        <p:nvSpPr>
          <p:cNvPr id="13333" name="Text Box 21"/>
          <p:cNvSpPr txBox="1">
            <a:spLocks noChangeArrowheads="1"/>
          </p:cNvSpPr>
          <p:nvPr/>
        </p:nvSpPr>
        <p:spPr bwMode="auto">
          <a:xfrm>
            <a:off x="5364163" y="115888"/>
            <a:ext cx="1152525" cy="641350"/>
          </a:xfrm>
          <a:prstGeom prst="rect">
            <a:avLst/>
          </a:prstGeom>
          <a:noFill/>
          <a:ln w="9525">
            <a:noFill/>
            <a:miter lim="800000"/>
            <a:headEnd/>
            <a:tailEnd/>
          </a:ln>
          <a:effectLst/>
        </p:spPr>
        <p:txBody>
          <a:bodyPr>
            <a:spAutoFit/>
          </a:bodyPr>
          <a:lstStyle/>
          <a:p>
            <a:pPr algn="ctr">
              <a:spcBef>
                <a:spcPct val="50000"/>
              </a:spcBef>
            </a:pPr>
            <a:r>
              <a:rPr kumimoji="0" lang="zh-CN" altLang="en-US" sz="1800">
                <a:solidFill>
                  <a:srgbClr val="000000"/>
                </a:solidFill>
                <a:latin typeface="黑体" pitchFamily="2" charset="-122"/>
                <a:ea typeface="黑体" pitchFamily="2" charset="-122"/>
              </a:rPr>
              <a:t>微波辐射计天线</a:t>
            </a:r>
          </a:p>
        </p:txBody>
      </p:sp>
      <p:sp>
        <p:nvSpPr>
          <p:cNvPr id="1041421" name="Line 22"/>
          <p:cNvSpPr>
            <a:spLocks noChangeShapeType="1"/>
          </p:cNvSpPr>
          <p:nvPr/>
        </p:nvSpPr>
        <p:spPr bwMode="auto">
          <a:xfrm>
            <a:off x="4284663" y="5805488"/>
            <a:ext cx="576262" cy="0"/>
          </a:xfrm>
          <a:prstGeom prst="line">
            <a:avLst/>
          </a:prstGeom>
          <a:noFill/>
          <a:ln w="9525">
            <a:solidFill>
              <a:schemeClr val="tx1"/>
            </a:solidFill>
            <a:round/>
            <a:headEnd type="triangle" w="med" len="med"/>
            <a:tailEnd type="triangle" w="med" len="med"/>
          </a:ln>
          <a:effectLst/>
        </p:spPr>
        <p:txBody>
          <a:bodyPr/>
          <a:lstStyle/>
          <a:p>
            <a:endParaRPr lang="zh-CN" altLang="en-US" dirty="0">
              <a:ea typeface="黑体" panose="02010609060101010101" pitchFamily="49" charset="-122"/>
            </a:endParaRPr>
          </a:p>
        </p:txBody>
      </p:sp>
      <p:sp>
        <p:nvSpPr>
          <p:cNvPr id="1041422" name="Text Box 23"/>
          <p:cNvSpPr txBox="1">
            <a:spLocks noChangeArrowheads="1"/>
          </p:cNvSpPr>
          <p:nvPr/>
        </p:nvSpPr>
        <p:spPr bwMode="auto">
          <a:xfrm>
            <a:off x="4067175" y="5805488"/>
            <a:ext cx="935038" cy="366712"/>
          </a:xfrm>
          <a:prstGeom prst="rect">
            <a:avLst/>
          </a:prstGeom>
          <a:noFill/>
          <a:ln w="9525">
            <a:noFill/>
            <a:miter lim="800000"/>
            <a:headEnd/>
            <a:tailEnd/>
          </a:ln>
          <a:effectLst/>
        </p:spPr>
        <p:txBody>
          <a:bodyPr>
            <a:spAutoFit/>
          </a:bodyPr>
          <a:lstStyle/>
          <a:p>
            <a:pPr algn="ctr">
              <a:spcBef>
                <a:spcPct val="50000"/>
              </a:spcBef>
            </a:pPr>
            <a:r>
              <a:rPr kumimoji="0" lang="en-US" altLang="zh-CN" sz="1800">
                <a:solidFill>
                  <a:srgbClr val="000000"/>
                </a:solidFill>
                <a:latin typeface="黑体" pitchFamily="2" charset="-122"/>
                <a:ea typeface="黑体" pitchFamily="2" charset="-122"/>
              </a:rPr>
              <a:t>50km</a:t>
            </a:r>
          </a:p>
        </p:txBody>
      </p:sp>
      <p:sp>
        <p:nvSpPr>
          <p:cNvPr id="13336" name="Line 24"/>
          <p:cNvSpPr>
            <a:spLocks noChangeShapeType="1"/>
          </p:cNvSpPr>
          <p:nvPr/>
        </p:nvSpPr>
        <p:spPr bwMode="auto">
          <a:xfrm>
            <a:off x="1692275" y="6381750"/>
            <a:ext cx="5903913" cy="0"/>
          </a:xfrm>
          <a:prstGeom prst="line">
            <a:avLst/>
          </a:prstGeom>
          <a:noFill/>
          <a:ln w="9525">
            <a:solidFill>
              <a:schemeClr val="tx1"/>
            </a:solidFill>
            <a:round/>
            <a:headEnd type="triangle" w="med" len="med"/>
            <a:tailEnd type="triangle" w="med" len="med"/>
          </a:ln>
          <a:effectLst/>
        </p:spPr>
        <p:txBody>
          <a:bodyPr/>
          <a:lstStyle/>
          <a:p>
            <a:endParaRPr lang="zh-CN" altLang="en-US" dirty="0">
              <a:ea typeface="黑体" panose="02010609060101010101" pitchFamily="49" charset="-122"/>
            </a:endParaRPr>
          </a:p>
        </p:txBody>
      </p:sp>
      <p:sp>
        <p:nvSpPr>
          <p:cNvPr id="13341" name="Text Box 29"/>
          <p:cNvSpPr txBox="1">
            <a:spLocks noChangeArrowheads="1"/>
          </p:cNvSpPr>
          <p:nvPr/>
        </p:nvSpPr>
        <p:spPr bwMode="auto">
          <a:xfrm>
            <a:off x="4067175" y="6375400"/>
            <a:ext cx="1152525" cy="366713"/>
          </a:xfrm>
          <a:prstGeom prst="rect">
            <a:avLst/>
          </a:prstGeom>
          <a:noFill/>
          <a:ln w="9525">
            <a:noFill/>
            <a:miter lim="800000"/>
            <a:headEnd/>
            <a:tailEnd/>
          </a:ln>
          <a:effectLst/>
        </p:spPr>
        <p:txBody>
          <a:bodyPr>
            <a:spAutoFit/>
          </a:bodyPr>
          <a:lstStyle/>
          <a:p>
            <a:pPr algn="ctr">
              <a:spcBef>
                <a:spcPct val="50000"/>
              </a:spcBef>
            </a:pPr>
            <a:r>
              <a:rPr kumimoji="0" lang="en-US" altLang="zh-CN" sz="1800">
                <a:solidFill>
                  <a:srgbClr val="000000"/>
                </a:solidFill>
                <a:latin typeface="黑体" pitchFamily="2" charset="-122"/>
                <a:ea typeface="黑体" pitchFamily="2" charset="-122"/>
              </a:rPr>
              <a:t>2000km</a:t>
            </a:r>
          </a:p>
        </p:txBody>
      </p:sp>
      <p:sp>
        <p:nvSpPr>
          <p:cNvPr id="13342" name="Text Box 30"/>
          <p:cNvSpPr txBox="1">
            <a:spLocks noChangeArrowheads="1"/>
          </p:cNvSpPr>
          <p:nvPr/>
        </p:nvSpPr>
        <p:spPr bwMode="auto">
          <a:xfrm>
            <a:off x="1331913" y="1268413"/>
            <a:ext cx="2016125" cy="1403350"/>
          </a:xfrm>
          <a:prstGeom prst="rect">
            <a:avLst/>
          </a:prstGeom>
          <a:noFill/>
          <a:ln w="9525">
            <a:noFill/>
            <a:miter lim="800000"/>
            <a:headEnd/>
            <a:tailEnd/>
          </a:ln>
          <a:effectLst/>
        </p:spPr>
        <p:txBody>
          <a:bodyPr>
            <a:spAutoFit/>
          </a:bodyPr>
          <a:lstStyle/>
          <a:p>
            <a:pPr>
              <a:spcBef>
                <a:spcPct val="50000"/>
              </a:spcBef>
            </a:pPr>
            <a:r>
              <a:rPr kumimoji="0" lang="zh-CN" altLang="en-US">
                <a:solidFill>
                  <a:srgbClr val="000000"/>
                </a:solidFill>
                <a:latin typeface="黑体" pitchFamily="2" charset="-122"/>
                <a:ea typeface="黑体" pitchFamily="2" charset="-122"/>
              </a:rPr>
              <a:t>轨道增高</a:t>
            </a:r>
          </a:p>
          <a:p>
            <a:pPr>
              <a:spcBef>
                <a:spcPct val="50000"/>
              </a:spcBef>
            </a:pPr>
            <a:r>
              <a:rPr kumimoji="0" lang="zh-CN" altLang="en-US" sz="2400">
                <a:solidFill>
                  <a:srgbClr val="000000"/>
                </a:solidFill>
                <a:latin typeface="黑体" pitchFamily="2" charset="-122"/>
                <a:ea typeface="黑体" pitchFamily="2" charset="-122"/>
              </a:rPr>
              <a:t> </a:t>
            </a:r>
            <a:r>
              <a:rPr kumimoji="0" lang="en-US" altLang="zh-CN" sz="3600">
                <a:solidFill>
                  <a:srgbClr val="FF0000"/>
                </a:solidFill>
                <a:latin typeface="黑体" pitchFamily="2" charset="-122"/>
                <a:ea typeface="黑体" pitchFamily="2" charset="-122"/>
              </a:rPr>
              <a:t>40</a:t>
            </a:r>
            <a:r>
              <a:rPr kumimoji="0" lang="zh-CN" altLang="en-US" sz="3600">
                <a:solidFill>
                  <a:srgbClr val="FF0000"/>
                </a:solidFill>
                <a:latin typeface="黑体" pitchFamily="2" charset="-122"/>
                <a:ea typeface="黑体" pitchFamily="2" charset="-122"/>
              </a:rPr>
              <a:t>倍</a:t>
            </a:r>
          </a:p>
        </p:txBody>
      </p:sp>
      <p:sp>
        <p:nvSpPr>
          <p:cNvPr id="13343" name="Text Box 31"/>
          <p:cNvSpPr txBox="1">
            <a:spLocks noChangeArrowheads="1"/>
          </p:cNvSpPr>
          <p:nvPr/>
        </p:nvSpPr>
        <p:spPr bwMode="auto">
          <a:xfrm>
            <a:off x="6372225" y="1125538"/>
            <a:ext cx="2376488" cy="1984375"/>
          </a:xfrm>
          <a:prstGeom prst="rect">
            <a:avLst/>
          </a:prstGeom>
          <a:noFill/>
          <a:ln w="9525">
            <a:noFill/>
            <a:miter lim="800000"/>
            <a:headEnd/>
            <a:tailEnd/>
          </a:ln>
          <a:effectLst/>
        </p:spPr>
        <p:txBody>
          <a:bodyPr>
            <a:spAutoFit/>
          </a:bodyPr>
          <a:lstStyle/>
          <a:p>
            <a:pPr>
              <a:spcBef>
                <a:spcPct val="50000"/>
              </a:spcBef>
            </a:pPr>
            <a:r>
              <a:rPr lang="zh-CN" altLang="en-US" sz="2800" dirty="0" smtClean="0">
                <a:solidFill>
                  <a:srgbClr val="000000"/>
                </a:solidFill>
                <a:latin typeface="黑体" pitchFamily="2" charset="-122"/>
                <a:ea typeface="黑体" pitchFamily="2" charset="-122"/>
              </a:rPr>
              <a:t>地面</a:t>
            </a:r>
            <a:r>
              <a:rPr kumimoji="0" lang="zh-CN" altLang="en-US" sz="2800" dirty="0" smtClean="0">
                <a:solidFill>
                  <a:srgbClr val="000000"/>
                </a:solidFill>
                <a:latin typeface="黑体" pitchFamily="2" charset="-122"/>
                <a:ea typeface="黑体" pitchFamily="2" charset="-122"/>
              </a:rPr>
              <a:t>分辨率</a:t>
            </a:r>
            <a:endParaRPr kumimoji="0" lang="zh-CN" altLang="en-US" sz="2800" dirty="0">
              <a:solidFill>
                <a:srgbClr val="000000"/>
              </a:solidFill>
              <a:latin typeface="黑体" pitchFamily="2" charset="-122"/>
              <a:ea typeface="黑体" pitchFamily="2" charset="-122"/>
            </a:endParaRPr>
          </a:p>
          <a:p>
            <a:pPr>
              <a:spcBef>
                <a:spcPct val="50000"/>
              </a:spcBef>
            </a:pPr>
            <a:r>
              <a:rPr kumimoji="0" lang="zh-CN" altLang="en-US" sz="2800" dirty="0">
                <a:solidFill>
                  <a:srgbClr val="000000"/>
                </a:solidFill>
                <a:latin typeface="黑体" pitchFamily="2" charset="-122"/>
                <a:ea typeface="黑体" pitchFamily="2" charset="-122"/>
              </a:rPr>
              <a:t>变差</a:t>
            </a:r>
          </a:p>
          <a:p>
            <a:pPr>
              <a:spcBef>
                <a:spcPct val="50000"/>
              </a:spcBef>
            </a:pPr>
            <a:r>
              <a:rPr kumimoji="0" lang="en-US" altLang="zh-CN" sz="3600" dirty="0">
                <a:solidFill>
                  <a:srgbClr val="FF0000"/>
                </a:solidFill>
                <a:latin typeface="黑体" pitchFamily="2" charset="-122"/>
                <a:ea typeface="黑体" pitchFamily="2" charset="-122"/>
              </a:rPr>
              <a:t>40</a:t>
            </a:r>
            <a:r>
              <a:rPr kumimoji="0" lang="zh-CN" altLang="en-US" sz="3600" dirty="0">
                <a:solidFill>
                  <a:srgbClr val="FF0000"/>
                </a:solidFill>
                <a:latin typeface="黑体" pitchFamily="2" charset="-122"/>
                <a:ea typeface="黑体" pitchFamily="2" charset="-122"/>
              </a:rPr>
              <a:t>倍</a:t>
            </a:r>
          </a:p>
        </p:txBody>
      </p:sp>
      <p:sp>
        <p:nvSpPr>
          <p:cNvPr id="1041427" name="AutoShape 19"/>
          <p:cNvSpPr>
            <a:spLocks noChangeArrowheads="1"/>
          </p:cNvSpPr>
          <p:nvPr/>
        </p:nvSpPr>
        <p:spPr bwMode="auto">
          <a:xfrm rot="16200000">
            <a:off x="3710781" y="2778920"/>
            <a:ext cx="1768475" cy="188912"/>
          </a:xfrm>
          <a:prstGeom prst="rightArrow">
            <a:avLst>
              <a:gd name="adj1" fmla="val 50000"/>
              <a:gd name="adj2" fmla="val 234034"/>
            </a:avLst>
          </a:prstGeom>
          <a:solidFill>
            <a:schemeClr val="accent1"/>
          </a:solidFill>
          <a:ln w="9525">
            <a:solidFill>
              <a:schemeClr val="tx1"/>
            </a:solidFill>
            <a:miter lim="800000"/>
            <a:headEnd/>
            <a:tailEnd/>
          </a:ln>
          <a:effectLst/>
        </p:spPr>
        <p:txBody>
          <a:bodyPr wrap="none" anchor="ctr"/>
          <a:lstStyle/>
          <a:p>
            <a:endParaRPr lang="zh-CN" altLang="en-US" dirty="0">
              <a:ea typeface="黑体" panose="02010609060101010101" pitchFamily="49" charset="-122"/>
            </a:endParaRPr>
          </a:p>
        </p:txBody>
      </p:sp>
    </p:spTree>
    <p:extLst>
      <p:ext uri="{BB962C8B-B14F-4D97-AF65-F5344CB8AC3E}">
        <p14:creationId xmlns:p14="http://schemas.microsoft.com/office/powerpoint/2010/main" val="4061752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1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 grpId="0" animBg="1"/>
      <p:bldP spid="13323" grpId="0" animBg="1"/>
      <p:bldP spid="13332" grpId="0"/>
      <p:bldP spid="13333" grpId="0"/>
      <p:bldP spid="13336" grpId="0" animBg="1"/>
      <p:bldP spid="13341" grpId="0"/>
      <p:bldP spid="13342" grpId="0"/>
      <p:bldP spid="13343" grpId="0"/>
      <p:bldP spid="10414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616959" y="1273445"/>
            <a:ext cx="4747129" cy="4459811"/>
          </a:xfrm>
          <a:prstGeom prst="rect">
            <a:avLst/>
          </a:prstGeom>
        </p:spPr>
        <p:txBody>
          <a:bodyPr vert="horz" lIns="91440" tIns="45720" rIns="91440" bIns="45720" rtlCol="0">
            <a:normAutofit fontScale="92500" lnSpcReduction="20000"/>
          </a:bodyPr>
          <a:lstStyle>
            <a:lvl1pPr marL="171450" indent="-171450" algn="just" defTabSz="685800" rtl="0" eaLnBrk="1" latinLnBrk="0" hangingPunct="1">
              <a:lnSpc>
                <a:spcPct val="120000"/>
              </a:lnSpc>
              <a:spcBef>
                <a:spcPts val="75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514350" indent="-171450" algn="just" defTabSz="685800" rtl="0" eaLnBrk="1" latinLnBrk="0" hangingPunct="1">
              <a:lnSpc>
                <a:spcPct val="120000"/>
              </a:lnSpc>
              <a:spcBef>
                <a:spcPts val="375"/>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857250" indent="-171450" algn="just" defTabSz="685800" rtl="0" eaLnBrk="1" latinLnBrk="0" hangingPunct="1">
              <a:lnSpc>
                <a:spcPct val="12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200150" indent="-171450" algn="just" defTabSz="685800" rtl="0" eaLnBrk="1" latinLnBrk="0" hangingPunct="1">
              <a:lnSpc>
                <a:spcPct val="12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543050" indent="-171450" algn="just" defTabSz="685800" rtl="0" eaLnBrk="1" latinLnBrk="0" hangingPunct="1">
              <a:lnSpc>
                <a:spcPct val="12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kumimoji="1" lang="zh-CN" altLang="en-US" dirty="0" smtClean="0">
                <a:solidFill>
                  <a:sysClr val="windowText" lastClr="000000">
                    <a:lumMod val="75000"/>
                    <a:lumOff val="25000"/>
                  </a:sysClr>
                </a:solidFill>
                <a:ea typeface="黑体"/>
              </a:rPr>
              <a:t>华中科技大学提出的镜像</a:t>
            </a:r>
            <a:r>
              <a:rPr kumimoji="1" lang="zh-CN" altLang="en-US" dirty="0">
                <a:solidFill>
                  <a:sysClr val="windowText" lastClr="000000">
                    <a:lumMod val="75000"/>
                    <a:lumOff val="25000"/>
                  </a:sysClr>
                </a:solidFill>
                <a:ea typeface="黑体"/>
              </a:rPr>
              <a:t>综合孔径微波辐射测量的概念、原理和方法，以及镜像综合孔径辐射计方案，从原理上超越了现有微波辐射计的空间分辨率，突破了由天线阵列最大尺寸所限制的空间</a:t>
            </a:r>
            <a:r>
              <a:rPr kumimoji="1" lang="zh-CN" altLang="en-US" dirty="0" smtClean="0">
                <a:solidFill>
                  <a:sysClr val="windowText" lastClr="000000">
                    <a:lumMod val="75000"/>
                    <a:lumOff val="25000"/>
                  </a:sysClr>
                </a:solidFill>
                <a:ea typeface="黑体"/>
              </a:rPr>
              <a:t>分辨率</a:t>
            </a:r>
            <a:endParaRPr kumimoji="1" lang="en-US" altLang="zh-CN" dirty="0" smtClean="0">
              <a:solidFill>
                <a:sysClr val="windowText" lastClr="000000">
                  <a:lumMod val="75000"/>
                  <a:lumOff val="25000"/>
                </a:sysClr>
              </a:solidFill>
              <a:ea typeface="黑体"/>
            </a:endParaRPr>
          </a:p>
          <a:p>
            <a:pPr fontAlgn="auto">
              <a:spcAft>
                <a:spcPts val="0"/>
              </a:spcAft>
            </a:pPr>
            <a:r>
              <a:rPr kumimoji="1" lang="zh-CN" altLang="en-US" dirty="0" smtClean="0">
                <a:solidFill>
                  <a:sysClr val="windowText" lastClr="000000">
                    <a:lumMod val="75000"/>
                    <a:lumOff val="25000"/>
                  </a:sysClr>
                </a:solidFill>
                <a:ea typeface="黑体"/>
              </a:rPr>
              <a:t>其</a:t>
            </a:r>
            <a:r>
              <a:rPr kumimoji="1" lang="zh-CN" altLang="en-US" dirty="0">
                <a:solidFill>
                  <a:sysClr val="windowText" lastClr="000000">
                    <a:lumMod val="75000"/>
                    <a:lumOff val="25000"/>
                  </a:sysClr>
                </a:solidFill>
                <a:ea typeface="黑体"/>
              </a:rPr>
              <a:t>思想是将天线阵与反射板组合，形成镜像阵列，利用该镜像阵列接收微波辐射信号，通过镜像</a:t>
            </a:r>
            <a:r>
              <a:rPr kumimoji="1" lang="zh-CN" altLang="en-US" dirty="0" smtClean="0">
                <a:solidFill>
                  <a:sysClr val="windowText" lastClr="000000">
                    <a:lumMod val="75000"/>
                    <a:lumOff val="25000"/>
                  </a:sysClr>
                </a:solidFill>
                <a:ea typeface="黑体"/>
              </a:rPr>
              <a:t>综合孔径变换的方法</a:t>
            </a:r>
            <a:r>
              <a:rPr kumimoji="1" lang="zh-CN" altLang="en-US" dirty="0">
                <a:solidFill>
                  <a:sysClr val="windowText" lastClr="000000">
                    <a:lumMod val="75000"/>
                    <a:lumOff val="25000"/>
                  </a:sysClr>
                </a:solidFill>
                <a:ea typeface="黑体"/>
              </a:rPr>
              <a:t>使镜像阵列等效为更大的天线阵列</a:t>
            </a:r>
            <a:r>
              <a:rPr kumimoji="1" lang="zh-CN" altLang="en-US" dirty="0" smtClean="0">
                <a:solidFill>
                  <a:sysClr val="windowText" lastClr="000000">
                    <a:lumMod val="75000"/>
                    <a:lumOff val="25000"/>
                  </a:sysClr>
                </a:solidFill>
                <a:ea typeface="黑体"/>
              </a:rPr>
              <a:t>，从而</a:t>
            </a:r>
            <a:r>
              <a:rPr kumimoji="1" lang="zh-CN" altLang="en-US" dirty="0">
                <a:solidFill>
                  <a:sysClr val="windowText" lastClr="000000">
                    <a:lumMod val="75000"/>
                    <a:lumOff val="25000"/>
                  </a:sysClr>
                </a:solidFill>
                <a:ea typeface="黑体"/>
              </a:rPr>
              <a:t>提高空间</a:t>
            </a:r>
            <a:r>
              <a:rPr kumimoji="1" lang="zh-CN" altLang="en-US" dirty="0" smtClean="0">
                <a:solidFill>
                  <a:sysClr val="windowText" lastClr="000000">
                    <a:lumMod val="75000"/>
                    <a:lumOff val="25000"/>
                  </a:sysClr>
                </a:solidFill>
                <a:ea typeface="黑体"/>
              </a:rPr>
              <a:t>分辨率</a:t>
            </a:r>
            <a:endParaRPr kumimoji="1" lang="zh-CN" altLang="en-US" dirty="0">
              <a:solidFill>
                <a:sysClr val="windowText" lastClr="000000">
                  <a:lumMod val="75000"/>
                  <a:lumOff val="25000"/>
                </a:sysClr>
              </a:solidFill>
              <a:ea typeface="黑体"/>
            </a:endParaRPr>
          </a:p>
        </p:txBody>
      </p:sp>
      <p:sp>
        <p:nvSpPr>
          <p:cNvPr id="7" name="矩形 6"/>
          <p:cNvSpPr/>
          <p:nvPr/>
        </p:nvSpPr>
        <p:spPr>
          <a:xfrm>
            <a:off x="0" y="6217920"/>
            <a:ext cx="9144000" cy="640080"/>
          </a:xfrm>
          <a:prstGeom prst="rect">
            <a:avLst/>
          </a:prstGeom>
          <a:gradFill>
            <a:gsLst>
              <a:gs pos="0">
                <a:schemeClr val="accent1"/>
              </a:gs>
              <a:gs pos="50000">
                <a:schemeClr val="accent1">
                  <a:lumMod val="75000"/>
                </a:schemeClr>
              </a:gs>
              <a:gs pos="100000">
                <a:schemeClr val="accent1">
                  <a:lumMod val="7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a typeface="黑体" panose="02010609060101010101" pitchFamily="49" charset="-122"/>
            </a:endParaRPr>
          </a:p>
        </p:txBody>
      </p:sp>
      <p:sp>
        <p:nvSpPr>
          <p:cNvPr id="9" name="TextBox 8"/>
          <p:cNvSpPr txBox="1"/>
          <p:nvPr/>
        </p:nvSpPr>
        <p:spPr>
          <a:xfrm>
            <a:off x="107504" y="6237312"/>
            <a:ext cx="8892480" cy="400110"/>
          </a:xfrm>
          <a:prstGeom prst="rect">
            <a:avLst/>
          </a:prstGeom>
          <a:noFill/>
        </p:spPr>
        <p:txBody>
          <a:bodyPr wrap="square" rtlCol="0">
            <a:spAutoFit/>
          </a:bodyPr>
          <a:lstStyle/>
          <a:p>
            <a:r>
              <a:rPr lang="zh-CN" altLang="en-US" sz="2000" b="1" dirty="0" smtClean="0">
                <a:solidFill>
                  <a:srgbClr val="000000"/>
                </a:solidFill>
                <a:ea typeface="黑体" panose="02010609060101010101" pitchFamily="49" charset="-122"/>
              </a:rPr>
              <a:t>镜像综合孔径 突破了 现有</a:t>
            </a:r>
            <a:r>
              <a:rPr lang="zh-CN" altLang="en-US" sz="2000" b="1" dirty="0">
                <a:solidFill>
                  <a:srgbClr val="000000"/>
                </a:solidFill>
                <a:ea typeface="黑体" panose="02010609060101010101" pitchFamily="49" charset="-122"/>
              </a:rPr>
              <a:t>微波辐射计受</a:t>
            </a:r>
            <a:r>
              <a:rPr lang="zh-CN" altLang="en-US" sz="2000" b="1" dirty="0" smtClean="0">
                <a:solidFill>
                  <a:srgbClr val="000000"/>
                </a:solidFill>
                <a:ea typeface="黑体" panose="02010609060101010101" pitchFamily="49" charset="-122"/>
              </a:rPr>
              <a:t>天线尺寸</a:t>
            </a:r>
            <a:r>
              <a:rPr lang="zh-CN" altLang="en-US" sz="2000" b="1" dirty="0">
                <a:solidFill>
                  <a:srgbClr val="000000"/>
                </a:solidFill>
                <a:ea typeface="黑体" panose="02010609060101010101" pitchFamily="49" charset="-122"/>
              </a:rPr>
              <a:t>限制的空间分辨率</a:t>
            </a:r>
          </a:p>
        </p:txBody>
      </p:sp>
      <p:pic>
        <p:nvPicPr>
          <p:cNvPr id="8" name="Picture 26" descr="MASR_2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772816"/>
            <a:ext cx="3332162"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1"/>
          <p:cNvSpPr txBox="1">
            <a:spLocks noChangeArrowheads="1"/>
          </p:cNvSpPr>
          <p:nvPr/>
        </p:nvSpPr>
        <p:spPr bwMode="auto">
          <a:xfrm>
            <a:off x="5855136" y="1126485"/>
            <a:ext cx="2952328" cy="6463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dirty="0" smtClean="0">
                <a:ea typeface="黑体" pitchFamily="2" charset="-122"/>
              </a:rPr>
              <a:t>研制的实验样机：用于验证原创的镜像综合孔径原理</a:t>
            </a:r>
            <a:endParaRPr lang="zh-CN" altLang="en-US" dirty="0">
              <a:ea typeface="黑体" pitchFamily="2" charset="-122"/>
            </a:endParaRPr>
          </a:p>
        </p:txBody>
      </p:sp>
      <p:sp>
        <p:nvSpPr>
          <p:cNvPr id="2" name="标题 1"/>
          <p:cNvSpPr>
            <a:spLocks noGrp="1"/>
          </p:cNvSpPr>
          <p:nvPr>
            <p:ph type="title"/>
          </p:nvPr>
        </p:nvSpPr>
        <p:spPr>
          <a:xfrm>
            <a:off x="1143000" y="152400"/>
            <a:ext cx="6476920" cy="617538"/>
          </a:xfrm>
        </p:spPr>
        <p:txBody>
          <a:bodyPr/>
          <a:lstStyle/>
          <a:p>
            <a:r>
              <a:rPr lang="zh-CN" altLang="en-US" sz="3200" b="1" dirty="0">
                <a:latin typeface="黑体" pitchFamily="49" charset="-122"/>
                <a:ea typeface="黑体" pitchFamily="49" charset="-122"/>
              </a:rPr>
              <a:t>镜像综合孔径微波辐射测量</a:t>
            </a:r>
            <a:r>
              <a:rPr lang="zh-CN" altLang="en-US" sz="3200" b="1" dirty="0" smtClean="0">
                <a:latin typeface="黑体" pitchFamily="49" charset="-122"/>
                <a:ea typeface="黑体" pitchFamily="49" charset="-122"/>
              </a:rPr>
              <a:t>技术</a:t>
            </a:r>
            <a:endParaRPr lang="zh-CN" altLang="en-US" sz="3200" dirty="0"/>
          </a:p>
        </p:txBody>
      </p:sp>
    </p:spTree>
    <p:extLst>
      <p:ext uri="{BB962C8B-B14F-4D97-AF65-F5344CB8AC3E}">
        <p14:creationId xmlns:p14="http://schemas.microsoft.com/office/powerpoint/2010/main" val="30106733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1166813" y="2592388"/>
            <a:ext cx="5400675" cy="806450"/>
          </a:xfrm>
        </p:spPr>
        <p:txBody>
          <a:bodyPr/>
          <a:lstStyle/>
          <a:p>
            <a:pPr eaLnBrk="1" hangingPunct="1"/>
            <a:endParaRPr lang="en-US" altLang="zh-CN" sz="4000" smtClean="0"/>
          </a:p>
        </p:txBody>
      </p:sp>
      <p:sp>
        <p:nvSpPr>
          <p:cNvPr id="33795" name="Rectangle 3"/>
          <p:cNvSpPr>
            <a:spLocks noGrp="1" noChangeArrowheads="1"/>
          </p:cNvSpPr>
          <p:nvPr>
            <p:ph type="subTitle" idx="1"/>
          </p:nvPr>
        </p:nvSpPr>
        <p:spPr>
          <a:xfrm>
            <a:off x="684213" y="620713"/>
            <a:ext cx="7705725" cy="647700"/>
          </a:xfrm>
        </p:spPr>
        <p:txBody>
          <a:bodyPr/>
          <a:lstStyle/>
          <a:p>
            <a:pPr eaLnBrk="1" hangingPunct="1">
              <a:lnSpc>
                <a:spcPct val="80000"/>
              </a:lnSpc>
            </a:pPr>
            <a:r>
              <a:rPr lang="en-US" altLang="zh-CN" sz="3600" smtClean="0"/>
              <a:t>Moon and Deep Space Exploration</a:t>
            </a:r>
            <a:endParaRPr lang="en-US" altLang="zh-CN" sz="2800" smtClean="0"/>
          </a:p>
        </p:txBody>
      </p:sp>
      <p:pic>
        <p:nvPicPr>
          <p:cNvPr id="154628" name="Picture 4" descr="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989138"/>
            <a:ext cx="4537075"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5"/>
          <p:cNvSpPr>
            <a:spLocks noChangeArrowheads="1"/>
          </p:cNvSpPr>
          <p:nvPr/>
        </p:nvSpPr>
        <p:spPr bwMode="auto">
          <a:xfrm>
            <a:off x="1835150" y="5805488"/>
            <a:ext cx="66246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b="0" dirty="0">
                <a:solidFill>
                  <a:schemeClr val="tx1"/>
                </a:solidFill>
                <a:latin typeface="Tahoma" pitchFamily="34" charset="0"/>
                <a:ea typeface="黑体" panose="02010609060101010101" pitchFamily="49" charset="-122"/>
              </a:rPr>
              <a:t>Deep Space: (Astronomy) any region of outer space beyond the system of the earth and moon. (Collins English Dictionary )</a:t>
            </a:r>
            <a:endParaRPr lang="zh-CN" altLang="en-US" sz="1800" b="0" dirty="0">
              <a:solidFill>
                <a:schemeClr val="tx1"/>
              </a:solidFill>
              <a:latin typeface="Tahoma" pitchFamily="34" charset="0"/>
              <a:ea typeface="黑体" panose="02010609060101010101" pitchFamily="49" charset="-122"/>
            </a:endParaRPr>
          </a:p>
        </p:txBody>
      </p:sp>
    </p:spTree>
    <p:extLst>
      <p:ext uri="{BB962C8B-B14F-4D97-AF65-F5344CB8AC3E}">
        <p14:creationId xmlns:p14="http://schemas.microsoft.com/office/powerpoint/2010/main" val="3781095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154628"/>
                                        </p:tgtEl>
                                        <p:attrNameLst>
                                          <p:attrName>style.visibility</p:attrName>
                                        </p:attrNameLst>
                                      </p:cBhvr>
                                      <p:to>
                                        <p:strVal val="visible"/>
                                      </p:to>
                                    </p:set>
                                    <p:animEffect transition="in" filter="diamond(in)">
                                      <p:cBhvr>
                                        <p:cTn id="7" dur="2000"/>
                                        <p:tgtEl>
                                          <p:spTgt spid="154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mtClean="0"/>
              <a:t>Motivation</a:t>
            </a:r>
          </a:p>
        </p:txBody>
      </p:sp>
      <p:pic>
        <p:nvPicPr>
          <p:cNvPr id="34819" name="Picture 3" descr="World Population Growth 2050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349500"/>
            <a:ext cx="44577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4"/>
          <p:cNvSpPr>
            <a:spLocks noChangeArrowheads="1"/>
          </p:cNvSpPr>
          <p:nvPr/>
        </p:nvSpPr>
        <p:spPr bwMode="auto">
          <a:xfrm>
            <a:off x="468313" y="1700213"/>
            <a:ext cx="798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0" dirty="0">
                <a:solidFill>
                  <a:schemeClr val="tx1"/>
                </a:solidFill>
                <a:latin typeface="Tahoma" pitchFamily="34" charset="0"/>
                <a:ea typeface="黑体" panose="02010609060101010101" pitchFamily="49" charset="-122"/>
              </a:rPr>
              <a:t>When Population Growth And Resource Availability Collide</a:t>
            </a:r>
            <a:endParaRPr lang="zh-CN" altLang="en-US" sz="2400" b="0" dirty="0">
              <a:solidFill>
                <a:schemeClr val="tx1"/>
              </a:solidFill>
              <a:latin typeface="Tahoma" pitchFamily="34" charset="0"/>
              <a:ea typeface="黑体" panose="02010609060101010101" pitchFamily="49" charset="-122"/>
            </a:endParaRPr>
          </a:p>
        </p:txBody>
      </p:sp>
      <p:sp>
        <p:nvSpPr>
          <p:cNvPr id="34821" name="Rectangle 5"/>
          <p:cNvSpPr>
            <a:spLocks noChangeArrowheads="1"/>
          </p:cNvSpPr>
          <p:nvPr/>
        </p:nvSpPr>
        <p:spPr bwMode="auto">
          <a:xfrm>
            <a:off x="179388" y="5876925"/>
            <a:ext cx="6330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b="0" dirty="0">
                <a:solidFill>
                  <a:schemeClr val="tx1"/>
                </a:solidFill>
                <a:latin typeface="Tahoma" pitchFamily="34" charset="0"/>
                <a:ea typeface="黑体" panose="02010609060101010101" pitchFamily="49" charset="-122"/>
              </a:rPr>
              <a:t>World Population Growth to 2050 Image </a:t>
            </a:r>
            <a:r>
              <a:rPr lang="en-US" altLang="zh-CN" sz="1600" b="0" dirty="0" err="1">
                <a:solidFill>
                  <a:schemeClr val="tx1"/>
                </a:solidFill>
                <a:latin typeface="Tahoma" pitchFamily="34" charset="0"/>
                <a:ea typeface="黑体" panose="02010609060101010101" pitchFamily="49" charset="-122"/>
              </a:rPr>
              <a:t>credit:SustainableScale.org</a:t>
            </a:r>
            <a:endParaRPr lang="en-US" altLang="zh-CN" sz="1600" b="0" dirty="0">
              <a:solidFill>
                <a:schemeClr val="tx1"/>
              </a:solidFill>
              <a:latin typeface="Tahoma" pitchFamily="34" charset="0"/>
              <a:ea typeface="黑体" panose="02010609060101010101" pitchFamily="49" charset="-122"/>
            </a:endParaRPr>
          </a:p>
        </p:txBody>
      </p:sp>
      <p:sp>
        <p:nvSpPr>
          <p:cNvPr id="34822" name="Rectangle 6"/>
          <p:cNvSpPr>
            <a:spLocks noChangeArrowheads="1"/>
          </p:cNvSpPr>
          <p:nvPr/>
        </p:nvSpPr>
        <p:spPr bwMode="auto">
          <a:xfrm>
            <a:off x="4787900" y="2205038"/>
            <a:ext cx="4356100" cy="393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0" dirty="0">
                <a:solidFill>
                  <a:schemeClr val="tx1"/>
                </a:solidFill>
                <a:latin typeface="Tahoma" pitchFamily="34" charset="0"/>
                <a:ea typeface="黑体" panose="02010609060101010101" pitchFamily="49" charset="-122"/>
              </a:rPr>
              <a:t>Conflict at the intersection of population growth and climate change.</a:t>
            </a:r>
          </a:p>
          <a:p>
            <a:pPr>
              <a:spcBef>
                <a:spcPct val="50000"/>
              </a:spcBef>
            </a:pPr>
            <a:r>
              <a:rPr lang="en-US" altLang="zh-CN" sz="1800" b="0" dirty="0">
                <a:solidFill>
                  <a:schemeClr val="tx1"/>
                </a:solidFill>
                <a:latin typeface="Tahoma" pitchFamily="34" charset="0"/>
                <a:ea typeface="黑体" panose="02010609060101010101" pitchFamily="49" charset="-122"/>
              </a:rPr>
              <a:t>The story of Darfur is that of the Sahel, the semiarid region of grassland and </a:t>
            </a:r>
            <a:r>
              <a:rPr lang="en-US" altLang="zh-CN" sz="1800" b="0" dirty="0" err="1">
                <a:solidFill>
                  <a:schemeClr val="tx1"/>
                </a:solidFill>
                <a:latin typeface="Tahoma" pitchFamily="34" charset="0"/>
                <a:ea typeface="黑体" panose="02010609060101010101" pitchFamily="49" charset="-122"/>
              </a:rPr>
              <a:t>dryland</a:t>
            </a:r>
            <a:r>
              <a:rPr lang="en-US" altLang="zh-CN" sz="1800" b="0" dirty="0">
                <a:solidFill>
                  <a:schemeClr val="tx1"/>
                </a:solidFill>
                <a:latin typeface="Tahoma" pitchFamily="34" charset="0"/>
                <a:ea typeface="黑体" panose="02010609060101010101" pitchFamily="49" charset="-122"/>
              </a:rPr>
              <a:t> farming that stretches across Africa from Senegal in the west to Somalia in the east. In the northern Sahel, grassland is turning to desert, forcing herders southward into the farming areas. Declining rainfall and overgrazing are combining to destroy the grasslands.</a:t>
            </a:r>
          </a:p>
          <a:p>
            <a:pPr>
              <a:spcBef>
                <a:spcPct val="50000"/>
              </a:spcBef>
            </a:pPr>
            <a:endParaRPr lang="en-US" altLang="zh-CN" sz="1800" b="0" dirty="0">
              <a:solidFill>
                <a:schemeClr val="tx1"/>
              </a:solidFill>
              <a:latin typeface="Tahoma" pitchFamily="34" charset="0"/>
              <a:ea typeface="黑体" panose="02010609060101010101" pitchFamily="49" charset="-122"/>
            </a:endParaRPr>
          </a:p>
        </p:txBody>
      </p:sp>
    </p:spTree>
    <p:extLst>
      <p:ext uri="{BB962C8B-B14F-4D97-AF65-F5344CB8AC3E}">
        <p14:creationId xmlns:p14="http://schemas.microsoft.com/office/powerpoint/2010/main" val="2285435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43000" y="152400"/>
            <a:ext cx="6781712" cy="617538"/>
          </a:xfrm>
        </p:spPr>
        <p:txBody>
          <a:bodyPr/>
          <a:lstStyle/>
          <a:p>
            <a:pPr eaLnBrk="1" hangingPunct="1"/>
            <a:r>
              <a:rPr lang="en-US" altLang="zh-CN" sz="2800" dirty="0" smtClean="0"/>
              <a:t>The benefits of deep space exploration</a:t>
            </a:r>
            <a:endParaRPr lang="zh-CN" altLang="en-US" sz="2800" dirty="0" smtClean="0"/>
          </a:p>
        </p:txBody>
      </p:sp>
      <p:sp>
        <p:nvSpPr>
          <p:cNvPr id="35843" name="Rectangle 3"/>
          <p:cNvSpPr>
            <a:spLocks noGrp="1" noChangeArrowheads="1"/>
          </p:cNvSpPr>
          <p:nvPr>
            <p:ph type="body" idx="1"/>
          </p:nvPr>
        </p:nvSpPr>
        <p:spPr/>
        <p:txBody>
          <a:bodyPr/>
          <a:lstStyle/>
          <a:p>
            <a:pPr eaLnBrk="1" hangingPunct="1"/>
            <a:endParaRPr lang="zh-CN" altLang="en-US" smtClean="0"/>
          </a:p>
        </p:txBody>
      </p:sp>
      <p:sp>
        <p:nvSpPr>
          <p:cNvPr id="35844" name="Rectangle 4"/>
          <p:cNvSpPr>
            <a:spLocks noChangeArrowheads="1"/>
          </p:cNvSpPr>
          <p:nvPr/>
        </p:nvSpPr>
        <p:spPr bwMode="auto">
          <a:xfrm>
            <a:off x="900112" y="1676446"/>
            <a:ext cx="7451725"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600" b="0" dirty="0">
                <a:solidFill>
                  <a:schemeClr val="tx1"/>
                </a:solidFill>
                <a:latin typeface="Tahoma" pitchFamily="34" charset="0"/>
                <a:ea typeface="黑体" panose="02010609060101010101" pitchFamily="49" charset="-122"/>
              </a:rPr>
              <a:t>Deep space exploration can lower humanity's existential risk by locating habitable planets, moons, or asteroids for humans to inhabit before the Earth's capacity to sustain a growing population reaches its limit.</a:t>
            </a:r>
            <a:endParaRPr lang="zh-CN" altLang="en-US" sz="3600" b="0" dirty="0">
              <a:solidFill>
                <a:schemeClr val="tx1"/>
              </a:solidFill>
              <a:latin typeface="Tahoma" pitchFamily="34" charset="0"/>
              <a:ea typeface="黑体" panose="02010609060101010101" pitchFamily="49" charset="-122"/>
            </a:endParaRPr>
          </a:p>
        </p:txBody>
      </p:sp>
    </p:spTree>
    <p:extLst>
      <p:ext uri="{BB962C8B-B14F-4D97-AF65-F5344CB8AC3E}">
        <p14:creationId xmlns:p14="http://schemas.microsoft.com/office/powerpoint/2010/main" val="21061226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2800" dirty="0" smtClean="0"/>
              <a:t>China </a:t>
            </a:r>
            <a:r>
              <a:rPr lang="en-US" altLang="zh-CN" sz="2800" dirty="0" err="1" smtClean="0"/>
              <a:t>Chang’E</a:t>
            </a:r>
            <a:r>
              <a:rPr lang="en-US" altLang="zh-CN" sz="2800" dirty="0" smtClean="0"/>
              <a:t> Lunar Orbiter (Satellite)</a:t>
            </a:r>
          </a:p>
        </p:txBody>
      </p:sp>
      <p:sp>
        <p:nvSpPr>
          <p:cNvPr id="36867" name="Rectangle 3"/>
          <p:cNvSpPr>
            <a:spLocks noGrp="1" noChangeArrowheads="1"/>
          </p:cNvSpPr>
          <p:nvPr>
            <p:ph type="body" idx="1"/>
          </p:nvPr>
        </p:nvSpPr>
        <p:spPr/>
        <p:txBody>
          <a:bodyPr/>
          <a:lstStyle/>
          <a:p>
            <a:pPr eaLnBrk="1" hangingPunct="1"/>
            <a:endParaRPr lang="zh-CN" altLang="en-US" smtClean="0"/>
          </a:p>
        </p:txBody>
      </p:sp>
      <p:pic>
        <p:nvPicPr>
          <p:cNvPr id="36868" name="Picture 4" descr="嫦娥一号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1844675"/>
            <a:ext cx="2738438"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1" name="Picture 5" descr="001aa0bab8350b16adae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00213"/>
            <a:ext cx="4735512"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4005263"/>
            <a:ext cx="2103437" cy="201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1" name="Text Box 7"/>
          <p:cNvSpPr txBox="1">
            <a:spLocks noChangeArrowheads="1"/>
          </p:cNvSpPr>
          <p:nvPr/>
        </p:nvSpPr>
        <p:spPr bwMode="auto">
          <a:xfrm>
            <a:off x="2484438" y="5373688"/>
            <a:ext cx="477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4000" b="1">
                <a:solidFill>
                  <a:srgbClr val="CC3399"/>
                </a:solidFill>
                <a:latin typeface="Times New Roman" pitchFamily="18" charset="0"/>
                <a:ea typeface="宋体" pitchFamily="2" charset="-122"/>
              </a:defRPr>
            </a:lvl1pPr>
            <a:lvl2pPr marL="742950" indent="-285750" eaLnBrk="0" hangingPunct="0">
              <a:defRPr kumimoji="1" sz="4000" b="1">
                <a:solidFill>
                  <a:srgbClr val="CC3399"/>
                </a:solidFill>
                <a:latin typeface="Times New Roman" pitchFamily="18" charset="0"/>
                <a:ea typeface="宋体" pitchFamily="2" charset="-122"/>
              </a:defRPr>
            </a:lvl2pPr>
            <a:lvl3pPr marL="1143000" indent="-228600" eaLnBrk="0" hangingPunct="0">
              <a:defRPr kumimoji="1" sz="4000" b="1">
                <a:solidFill>
                  <a:srgbClr val="CC3399"/>
                </a:solidFill>
                <a:latin typeface="Times New Roman" pitchFamily="18" charset="0"/>
                <a:ea typeface="宋体" pitchFamily="2" charset="-122"/>
              </a:defRPr>
            </a:lvl3pPr>
            <a:lvl4pPr marL="1600200" indent="-228600" eaLnBrk="0" hangingPunct="0">
              <a:defRPr kumimoji="1" sz="4000" b="1">
                <a:solidFill>
                  <a:srgbClr val="CC3399"/>
                </a:solidFill>
                <a:latin typeface="Times New Roman" pitchFamily="18" charset="0"/>
                <a:ea typeface="宋体" pitchFamily="2" charset="-122"/>
              </a:defRPr>
            </a:lvl4pPr>
            <a:lvl5pPr marL="2057400" indent="-228600" eaLnBrk="0" hangingPunct="0">
              <a:defRPr kumimoji="1" sz="4000" b="1">
                <a:solidFill>
                  <a:srgbClr val="CC3399"/>
                </a:solidFill>
                <a:latin typeface="Times New Roman" pitchFamily="18" charset="0"/>
                <a:ea typeface="宋体" pitchFamily="2" charset="-122"/>
              </a:defRPr>
            </a:lvl5pPr>
            <a:lvl6pPr marL="2514600" indent="-228600" eaLnBrk="0" fontAlgn="base" hangingPunct="0">
              <a:spcBef>
                <a:spcPct val="0"/>
              </a:spcBef>
              <a:spcAft>
                <a:spcPct val="0"/>
              </a:spcAft>
              <a:defRPr kumimoji="1" sz="4000" b="1">
                <a:solidFill>
                  <a:srgbClr val="CC3399"/>
                </a:solidFill>
                <a:latin typeface="Times New Roman" pitchFamily="18" charset="0"/>
                <a:ea typeface="宋体" pitchFamily="2" charset="-122"/>
              </a:defRPr>
            </a:lvl6pPr>
            <a:lvl7pPr marL="2971800" indent="-228600" eaLnBrk="0" fontAlgn="base" hangingPunct="0">
              <a:spcBef>
                <a:spcPct val="0"/>
              </a:spcBef>
              <a:spcAft>
                <a:spcPct val="0"/>
              </a:spcAft>
              <a:defRPr kumimoji="1" sz="4000" b="1">
                <a:solidFill>
                  <a:srgbClr val="CC3399"/>
                </a:solidFill>
                <a:latin typeface="Times New Roman" pitchFamily="18" charset="0"/>
                <a:ea typeface="宋体" pitchFamily="2" charset="-122"/>
              </a:defRPr>
            </a:lvl7pPr>
            <a:lvl8pPr marL="3429000" indent="-228600" eaLnBrk="0" fontAlgn="base" hangingPunct="0">
              <a:spcBef>
                <a:spcPct val="0"/>
              </a:spcBef>
              <a:spcAft>
                <a:spcPct val="0"/>
              </a:spcAft>
              <a:defRPr kumimoji="1" sz="4000" b="1">
                <a:solidFill>
                  <a:srgbClr val="CC3399"/>
                </a:solidFill>
                <a:latin typeface="Times New Roman" pitchFamily="18" charset="0"/>
                <a:ea typeface="宋体" pitchFamily="2" charset="-122"/>
              </a:defRPr>
            </a:lvl8pPr>
            <a:lvl9pPr marL="3886200" indent="-228600" eaLnBrk="0" fontAlgn="base" hangingPunct="0">
              <a:spcBef>
                <a:spcPct val="0"/>
              </a:spcBef>
              <a:spcAft>
                <a:spcPct val="0"/>
              </a:spcAft>
              <a:defRPr kumimoji="1" sz="4000" b="1">
                <a:solidFill>
                  <a:srgbClr val="CC3399"/>
                </a:solidFill>
                <a:latin typeface="Times New Roman" pitchFamily="18" charset="0"/>
                <a:ea typeface="宋体" pitchFamily="2" charset="-122"/>
              </a:defRPr>
            </a:lvl9pPr>
          </a:lstStyle>
          <a:p>
            <a:pPr algn="ctr" eaLnBrk="1" hangingPunct="1">
              <a:spcBef>
                <a:spcPct val="50000"/>
              </a:spcBef>
            </a:pPr>
            <a:r>
              <a:rPr lang="en-US" altLang="zh-CN" sz="2400" dirty="0">
                <a:solidFill>
                  <a:schemeClr val="bg2"/>
                </a:solidFill>
                <a:ea typeface="黑体" panose="02010609060101010101" pitchFamily="49" charset="-122"/>
              </a:rPr>
              <a:t>Moon Exploration</a:t>
            </a:r>
            <a:endParaRPr lang="en-US" altLang="zh-CN" sz="2400" b="0" dirty="0">
              <a:solidFill>
                <a:schemeClr val="tx1"/>
              </a:solidFill>
              <a:ea typeface="黑体" panose="02010609060101010101" pitchFamily="49" charset="-122"/>
            </a:endParaRPr>
          </a:p>
        </p:txBody>
      </p:sp>
    </p:spTree>
    <p:extLst>
      <p:ext uri="{BB962C8B-B14F-4D97-AF65-F5344CB8AC3E}">
        <p14:creationId xmlns:p14="http://schemas.microsoft.com/office/powerpoint/2010/main" val="2165375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7701"/>
                                        </p:tgtEl>
                                        <p:attrNameLst>
                                          <p:attrName>style.visibility</p:attrName>
                                        </p:attrNameLst>
                                      </p:cBhvr>
                                      <p:to>
                                        <p:strVal val="visible"/>
                                      </p:to>
                                    </p:set>
                                    <p:anim calcmode="lin" valueType="num">
                                      <p:cBhvr>
                                        <p:cTn id="7" dur="500" fill="hold"/>
                                        <p:tgtEl>
                                          <p:spTgt spid="157701"/>
                                        </p:tgtEl>
                                        <p:attrNameLst>
                                          <p:attrName>ppt_w</p:attrName>
                                        </p:attrNameLst>
                                      </p:cBhvr>
                                      <p:tavLst>
                                        <p:tav tm="0">
                                          <p:val>
                                            <p:fltVal val="0"/>
                                          </p:val>
                                        </p:tav>
                                        <p:tav tm="100000">
                                          <p:val>
                                            <p:strVal val="#ppt_w"/>
                                          </p:val>
                                        </p:tav>
                                      </p:tavLst>
                                    </p:anim>
                                    <p:anim calcmode="lin" valueType="num">
                                      <p:cBhvr>
                                        <p:cTn id="8" dur="500" fill="hold"/>
                                        <p:tgtEl>
                                          <p:spTgt spid="157701"/>
                                        </p:tgtEl>
                                        <p:attrNameLst>
                                          <p:attrName>ppt_h</p:attrName>
                                        </p:attrNameLst>
                                      </p:cBhvr>
                                      <p:tavLst>
                                        <p:tav tm="0">
                                          <p:val>
                                            <p:fltVal val="0"/>
                                          </p:val>
                                        </p:tav>
                                        <p:tav tm="100000">
                                          <p:val>
                                            <p:strVal val="#ppt_h"/>
                                          </p:val>
                                        </p:tav>
                                      </p:tavLst>
                                    </p:anim>
                                    <p:anim calcmode="lin" valueType="num">
                                      <p:cBhvr>
                                        <p:cTn id="9" dur="500" fill="hold"/>
                                        <p:tgtEl>
                                          <p:spTgt spid="157701"/>
                                        </p:tgtEl>
                                        <p:attrNameLst>
                                          <p:attrName>style.rotation</p:attrName>
                                        </p:attrNameLst>
                                      </p:cBhvr>
                                      <p:tavLst>
                                        <p:tav tm="0">
                                          <p:val>
                                            <p:fltVal val="360"/>
                                          </p:val>
                                        </p:tav>
                                        <p:tav tm="100000">
                                          <p:val>
                                            <p:fltVal val="0"/>
                                          </p:val>
                                        </p:tav>
                                      </p:tavLst>
                                    </p:anim>
                                    <p:animEffect transition="in" filter="fade">
                                      <p:cBhvr>
                                        <p:cTn id="10" dur="500"/>
                                        <p:tgtEl>
                                          <p:spTgt spid="157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43000" y="296928"/>
            <a:ext cx="6149975" cy="617538"/>
          </a:xfrm>
        </p:spPr>
        <p:txBody>
          <a:bodyPr anchor="b"/>
          <a:lstStyle/>
          <a:p>
            <a:pPr eaLnBrk="1" hangingPunct="1">
              <a:defRPr/>
            </a:pPr>
            <a:r>
              <a:rPr lang="en-US" altLang="zh-CN" sz="2800" b="1" dirty="0" smtClean="0">
                <a:effectLst>
                  <a:outerShdw blurRad="38100" dist="38100" dir="2700000" algn="tl">
                    <a:srgbClr val="FFFFFF"/>
                  </a:outerShdw>
                </a:effectLst>
              </a:rPr>
              <a:t>Microwave image of the Moon by CE-1 satellite of China</a:t>
            </a:r>
          </a:p>
        </p:txBody>
      </p:sp>
      <p:pic>
        <p:nvPicPr>
          <p:cNvPr id="37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638300"/>
            <a:ext cx="326707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1595438"/>
            <a:ext cx="3248025"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4095750"/>
            <a:ext cx="3036888"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25" y="4024313"/>
            <a:ext cx="3000375"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500063" y="3593596"/>
            <a:ext cx="8143875" cy="340735"/>
          </a:xfrm>
          <a:prstGeom prst="rect">
            <a:avLst/>
          </a:prstGeom>
          <a:noFill/>
          <a:ln w="9525" algn="ctr">
            <a:noFill/>
            <a:miter lim="800000"/>
            <a:headEnd/>
            <a:tailEnd/>
          </a:ln>
        </p:spPr>
        <p:txBody>
          <a:bodyPr lIns="90000" tIns="46800" rIns="90000" bIns="46800" anchor="ctr">
            <a:spAutoFit/>
          </a:bodyPr>
          <a:lstStyle/>
          <a:p>
            <a:pPr indent="1676400" eaLnBrk="0" hangingPunct="0">
              <a:defRPr/>
            </a:pPr>
            <a:r>
              <a:rPr kumimoji="0" lang="en-US" altLang="zh-CN" sz="1600" b="0" dirty="0">
                <a:solidFill>
                  <a:schemeClr val="tx2"/>
                </a:solidFill>
                <a:effectLst>
                  <a:outerShdw blurRad="38100" dist="38100" dir="2700000" algn="tl">
                    <a:srgbClr val="FFFFFF"/>
                  </a:outerShdw>
                </a:effectLst>
                <a:ea typeface="黑体" panose="02010609060101010101" pitchFamily="49" charset="-122"/>
                <a:cs typeface="Times New Roman" pitchFamily="18" charset="0"/>
              </a:rPr>
              <a:t> (a)  3 GHz                                                        (b)  7.8 GHz</a:t>
            </a:r>
            <a:endParaRPr kumimoji="0" lang="en-US" altLang="zh-CN" sz="3200" b="0" dirty="0">
              <a:solidFill>
                <a:schemeClr val="tx2"/>
              </a:solidFill>
              <a:effectLst>
                <a:outerShdw blurRad="38100" dist="38100" dir="2700000" algn="tl">
                  <a:srgbClr val="FFFFFF"/>
                </a:outerShdw>
              </a:effectLst>
              <a:latin typeface="Arial" pitchFamily="34" charset="0"/>
              <a:ea typeface="黑体" panose="02010609060101010101" pitchFamily="49" charset="-122"/>
            </a:endParaRPr>
          </a:p>
        </p:txBody>
      </p:sp>
      <p:sp>
        <p:nvSpPr>
          <p:cNvPr id="12" name="Rectangle 6"/>
          <p:cNvSpPr>
            <a:spLocks noChangeArrowheads="1"/>
          </p:cNvSpPr>
          <p:nvPr/>
        </p:nvSpPr>
        <p:spPr bwMode="auto">
          <a:xfrm>
            <a:off x="395288" y="5898646"/>
            <a:ext cx="8143875" cy="340735"/>
          </a:xfrm>
          <a:prstGeom prst="rect">
            <a:avLst/>
          </a:prstGeom>
          <a:noFill/>
          <a:ln w="9525" algn="ctr">
            <a:noFill/>
            <a:miter lim="800000"/>
            <a:headEnd/>
            <a:tailEnd/>
          </a:ln>
        </p:spPr>
        <p:txBody>
          <a:bodyPr lIns="90000" tIns="46800" rIns="90000" bIns="46800" anchor="ctr">
            <a:spAutoFit/>
          </a:bodyPr>
          <a:lstStyle/>
          <a:p>
            <a:pPr indent="1676400" eaLnBrk="0" hangingPunct="0">
              <a:defRPr/>
            </a:pPr>
            <a:r>
              <a:rPr kumimoji="0" lang="en-US" altLang="zh-CN" sz="1600" b="0" dirty="0">
                <a:solidFill>
                  <a:schemeClr val="tx2"/>
                </a:solidFill>
                <a:effectLst>
                  <a:outerShdw blurRad="38100" dist="38100" dir="2700000" algn="tl">
                    <a:srgbClr val="FFFFFF"/>
                  </a:outerShdw>
                </a:effectLst>
                <a:ea typeface="黑体" panose="02010609060101010101" pitchFamily="49" charset="-122"/>
                <a:cs typeface="Times New Roman" pitchFamily="18" charset="0"/>
              </a:rPr>
              <a:t> (c)  19.35 GHz                                                        (d)  37 GHz</a:t>
            </a:r>
            <a:endParaRPr kumimoji="0" lang="en-US" altLang="zh-CN" sz="3200" b="0" dirty="0">
              <a:solidFill>
                <a:schemeClr val="tx2"/>
              </a:solidFill>
              <a:effectLst>
                <a:outerShdw blurRad="38100" dist="38100" dir="2700000" algn="tl">
                  <a:srgbClr val="FFFFFF"/>
                </a:outerShdw>
              </a:effectLst>
              <a:latin typeface="Arial" pitchFamily="34" charset="0"/>
              <a:ea typeface="黑体" panose="02010609060101010101" pitchFamily="49" charset="-122"/>
            </a:endParaRPr>
          </a:p>
        </p:txBody>
      </p:sp>
    </p:spTree>
    <p:extLst>
      <p:ext uri="{BB962C8B-B14F-4D97-AF65-F5344CB8AC3E}">
        <p14:creationId xmlns:p14="http://schemas.microsoft.com/office/powerpoint/2010/main" val="385839429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endParaRPr lang="zh-CN" altLang="en-US" smtClean="0"/>
          </a:p>
        </p:txBody>
      </p:sp>
      <p:sp>
        <p:nvSpPr>
          <p:cNvPr id="38915" name="Rectangle 3"/>
          <p:cNvSpPr>
            <a:spLocks noGrp="1" noChangeArrowheads="1"/>
          </p:cNvSpPr>
          <p:nvPr>
            <p:ph type="body" idx="1"/>
          </p:nvPr>
        </p:nvSpPr>
        <p:spPr/>
        <p:txBody>
          <a:bodyPr/>
          <a:lstStyle/>
          <a:p>
            <a:pPr eaLnBrk="1" hangingPunct="1"/>
            <a:endParaRPr lang="zh-CN" altLang="en-US" smtClean="0"/>
          </a:p>
        </p:txBody>
      </p:sp>
      <p:pic>
        <p:nvPicPr>
          <p:cNvPr id="38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7100"/>
            <a:ext cx="914400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66098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1" name="Picture 3"/>
          <p:cNvPicPr>
            <a:picLocks noChangeAspect="1" noChangeArrowheads="1"/>
          </p:cNvPicPr>
          <p:nvPr/>
        </p:nvPicPr>
        <p:blipFill>
          <a:blip r:embed="rId2"/>
          <a:srcRect/>
          <a:stretch>
            <a:fillRect/>
          </a:stretch>
        </p:blipFill>
        <p:spPr bwMode="auto">
          <a:xfrm>
            <a:off x="6097155" y="4876800"/>
            <a:ext cx="3046845" cy="198120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dirty="0" smtClean="0"/>
              <a:t>电磁学发展简史</a:t>
            </a:r>
            <a:endParaRPr lang="zh-CN" altLang="en-US"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7</a:t>
            </a:fld>
            <a:endParaRPr lang="en-US" altLang="zh-CN"/>
          </a:p>
        </p:txBody>
      </p:sp>
      <p:sp>
        <p:nvSpPr>
          <p:cNvPr id="5" name="矩形 4"/>
          <p:cNvSpPr/>
          <p:nvPr/>
        </p:nvSpPr>
        <p:spPr>
          <a:xfrm>
            <a:off x="304800" y="990600"/>
            <a:ext cx="6019800" cy="830997"/>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kumimoji="1" lang="zh-CN" altLang="en-US" sz="2400" b="1" dirty="0">
                <a:ea typeface="黑体" panose="02010609060101010101" pitchFamily="49" charset="-122"/>
              </a:rPr>
              <a:t>莱顿瓶的发明使物理学第一次有办法得到很多电荷，并对其性质进行研究</a:t>
            </a:r>
            <a:r>
              <a:rPr kumimoji="1" lang="zh-CN" altLang="en-US" sz="2400" b="1" dirty="0" smtClean="0">
                <a:ea typeface="黑体" panose="02010609060101010101" pitchFamily="49" charset="-122"/>
              </a:rPr>
              <a:t>。</a:t>
            </a:r>
            <a:endParaRPr lang="zh-CN" altLang="en-US" sz="2400" dirty="0">
              <a:solidFill>
                <a:schemeClr val="tx1"/>
              </a:solidFill>
              <a:latin typeface="+mn-lt"/>
              <a:ea typeface="黑体" panose="02010609060101010101" pitchFamily="49" charset="-122"/>
            </a:endParaRPr>
          </a:p>
        </p:txBody>
      </p:sp>
      <p:sp>
        <p:nvSpPr>
          <p:cNvPr id="7" name="矩形 6"/>
          <p:cNvSpPr/>
          <p:nvPr/>
        </p:nvSpPr>
        <p:spPr>
          <a:xfrm>
            <a:off x="304800" y="1828800"/>
            <a:ext cx="6019800" cy="2382191"/>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400" dirty="0" smtClean="0">
                <a:solidFill>
                  <a:schemeClr val="tx1"/>
                </a:solidFill>
                <a:latin typeface="+mn-lt"/>
                <a:ea typeface="黑体" panose="02010609060101010101" pitchFamily="49" charset="-122"/>
              </a:rPr>
              <a:t>1752</a:t>
            </a:r>
            <a:r>
              <a:rPr lang="zh-CN" altLang="en-US" sz="2400" dirty="0" smtClean="0">
                <a:solidFill>
                  <a:schemeClr val="tx1"/>
                </a:solidFill>
                <a:latin typeface="+mn-lt"/>
                <a:ea typeface="黑体" panose="02010609060101010101" pitchFamily="49" charset="-122"/>
              </a:rPr>
              <a:t>年</a:t>
            </a:r>
            <a:r>
              <a:rPr lang="en-US" altLang="zh-CN" sz="2400" dirty="0" smtClean="0">
                <a:solidFill>
                  <a:schemeClr val="tx1"/>
                </a:solidFill>
                <a:latin typeface="+mn-lt"/>
                <a:ea typeface="黑体" panose="02010609060101010101" pitchFamily="49" charset="-122"/>
              </a:rPr>
              <a:t>7</a:t>
            </a:r>
            <a:r>
              <a:rPr lang="zh-CN" altLang="en-US" sz="2400" dirty="0" smtClean="0">
                <a:solidFill>
                  <a:schemeClr val="tx1"/>
                </a:solidFill>
                <a:latin typeface="+mn-lt"/>
                <a:ea typeface="黑体" panose="02010609060101010101" pitchFamily="49" charset="-122"/>
              </a:rPr>
              <a:t>月，费城一个电闪雷鸣的上午，美国人</a:t>
            </a:r>
            <a:r>
              <a:rPr lang="zh-CN" altLang="en-US" sz="2400" dirty="0" smtClean="0">
                <a:solidFill>
                  <a:srgbClr val="0070C0"/>
                </a:solidFill>
                <a:latin typeface="+mn-lt"/>
                <a:ea typeface="黑体" panose="02010609060101010101" pitchFamily="49" charset="-122"/>
              </a:rPr>
              <a:t>富兰克林</a:t>
            </a:r>
            <a:r>
              <a:rPr lang="zh-CN" altLang="en-US" sz="2400" dirty="0" smtClean="0">
                <a:solidFill>
                  <a:schemeClr val="tx1"/>
                </a:solidFill>
                <a:latin typeface="+mn-lt"/>
                <a:ea typeface="黑体" panose="02010609060101010101" pitchFamily="49" charset="-122"/>
              </a:rPr>
              <a:t>将一个风筝放到空中，风筝下有一根铁丝，铁丝下栓一根麻绳，麻绳的下一端拴丝线，绳线接触处栓了一把钥匙。同时他还把从云端“吸取”的电荷收集在莱顿瓶中，进行实验分析。</a:t>
            </a:r>
            <a:endParaRPr lang="zh-CN" altLang="en-US" sz="2400" dirty="0">
              <a:solidFill>
                <a:schemeClr val="tx1"/>
              </a:solidFill>
              <a:latin typeface="+mn-lt"/>
              <a:ea typeface="黑体" panose="02010609060101010101" pitchFamily="49" charset="-122"/>
            </a:endParaRPr>
          </a:p>
        </p:txBody>
      </p:sp>
      <p:pic>
        <p:nvPicPr>
          <p:cNvPr id="99330" name="Picture 2"/>
          <p:cNvPicPr>
            <a:picLocks noChangeAspect="1" noChangeArrowheads="1"/>
          </p:cNvPicPr>
          <p:nvPr/>
        </p:nvPicPr>
        <p:blipFill>
          <a:blip r:embed="rId3"/>
          <a:srcRect/>
          <a:stretch>
            <a:fillRect/>
          </a:stretch>
        </p:blipFill>
        <p:spPr bwMode="auto">
          <a:xfrm>
            <a:off x="6477000" y="990600"/>
            <a:ext cx="2581275" cy="3381375"/>
          </a:xfrm>
          <a:prstGeom prst="rect">
            <a:avLst/>
          </a:prstGeom>
          <a:noFill/>
          <a:ln w="9525">
            <a:noFill/>
            <a:miter lim="800000"/>
            <a:headEnd/>
            <a:tailEnd/>
          </a:ln>
          <a:effectLst/>
        </p:spPr>
      </p:pic>
      <p:sp>
        <p:nvSpPr>
          <p:cNvPr id="12" name="矩形 11"/>
          <p:cNvSpPr/>
          <p:nvPr/>
        </p:nvSpPr>
        <p:spPr>
          <a:xfrm>
            <a:off x="381000" y="4450140"/>
            <a:ext cx="6019800" cy="156966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富兰克林的工作，揭开了雷电的奥秘，</a:t>
            </a:r>
            <a:r>
              <a:rPr lang="zh-CN" altLang="en-US" sz="2400" b="1" dirty="0">
                <a:solidFill>
                  <a:srgbClr val="6600FF"/>
                </a:solidFill>
                <a:ea typeface="黑体" panose="02010609060101010101" pitchFamily="49" charset="-122"/>
              </a:rPr>
              <a:t>统一了“天电”和“地电”</a:t>
            </a:r>
            <a:r>
              <a:rPr lang="zh-CN" altLang="en-US" sz="2400" dirty="0" smtClean="0">
                <a:solidFill>
                  <a:schemeClr val="tx1"/>
                </a:solidFill>
                <a:latin typeface="+mn-lt"/>
                <a:ea typeface="黑体" panose="02010609060101010101" pitchFamily="49" charset="-122"/>
              </a:rPr>
              <a:t>，震惊了科学界。富兰克林还将其发现转化为应用</a:t>
            </a:r>
            <a:r>
              <a:rPr lang="en-US" altLang="zh-CN" sz="2400" dirty="0" smtClean="0">
                <a:solidFill>
                  <a:schemeClr val="tx1"/>
                </a:solidFill>
                <a:latin typeface="+mn-lt"/>
                <a:ea typeface="黑体" panose="02010609060101010101" pitchFamily="49" charset="-122"/>
              </a:rPr>
              <a:t>——</a:t>
            </a:r>
            <a:r>
              <a:rPr lang="zh-CN" altLang="en-US" sz="2400" b="1" dirty="0">
                <a:solidFill>
                  <a:srgbClr val="6600FF"/>
                </a:solidFill>
                <a:ea typeface="黑体" panose="02010609060101010101" pitchFamily="49" charset="-122"/>
              </a:rPr>
              <a:t>避雷针</a:t>
            </a:r>
            <a:r>
              <a:rPr lang="zh-CN" altLang="en-US" sz="2400" dirty="0" smtClean="0">
                <a:solidFill>
                  <a:schemeClr val="tx1"/>
                </a:solidFill>
                <a:latin typeface="+mn-lt"/>
                <a:ea typeface="黑体" panose="02010609060101010101" pitchFamily="49" charset="-122"/>
              </a:rPr>
              <a:t>诞生了。</a:t>
            </a:r>
            <a:endParaRPr lang="zh-CN" altLang="en-US" sz="2400" dirty="0">
              <a:solidFill>
                <a:schemeClr val="tx1"/>
              </a:solidFill>
              <a:latin typeface="+mn-l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endParaRPr lang="zh-CN" altLang="en-US" smtClean="0"/>
          </a:p>
        </p:txBody>
      </p:sp>
      <p:sp>
        <p:nvSpPr>
          <p:cNvPr id="39939" name="Rectangle 3"/>
          <p:cNvSpPr>
            <a:spLocks noGrp="1" noChangeArrowheads="1"/>
          </p:cNvSpPr>
          <p:nvPr>
            <p:ph type="body" idx="1"/>
          </p:nvPr>
        </p:nvSpPr>
        <p:spPr/>
        <p:txBody>
          <a:bodyPr/>
          <a:lstStyle/>
          <a:p>
            <a:pPr eaLnBrk="1" hangingPunct="1"/>
            <a:endParaRPr lang="zh-CN" altLang="en-US" smtClean="0"/>
          </a:p>
        </p:txBody>
      </p:sp>
      <p:pic>
        <p:nvPicPr>
          <p:cNvPr id="39940" name="Picture 4" descr="mars in H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2938463"/>
            <a:ext cx="39878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5" descr="1_2-1-14-276_200306031162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43525" cy="599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90053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066892" y="228600"/>
            <a:ext cx="7315108" cy="533470"/>
          </a:xfrm>
        </p:spPr>
        <p:txBody>
          <a:bodyPr/>
          <a:lstStyle/>
          <a:p>
            <a:pPr eaLnBrk="1" hangingPunct="1"/>
            <a:r>
              <a:rPr lang="zh-CN" altLang="en-US" sz="3600" b="1" dirty="0" smtClean="0"/>
              <a:t>电磁波的应用——搜索地外文明</a:t>
            </a:r>
          </a:p>
        </p:txBody>
      </p:sp>
      <p:sp>
        <p:nvSpPr>
          <p:cNvPr id="40963" name="Rectangle 3"/>
          <p:cNvSpPr>
            <a:spLocks noGrp="1" noChangeArrowheads="1"/>
          </p:cNvSpPr>
          <p:nvPr>
            <p:ph type="body" idx="1"/>
          </p:nvPr>
        </p:nvSpPr>
        <p:spPr>
          <a:xfrm>
            <a:off x="323850" y="1052513"/>
            <a:ext cx="8596313" cy="3441700"/>
          </a:xfrm>
        </p:spPr>
        <p:txBody>
          <a:bodyPr/>
          <a:lstStyle/>
          <a:p>
            <a:pPr eaLnBrk="1" hangingPunct="1">
              <a:lnSpc>
                <a:spcPct val="105000"/>
              </a:lnSpc>
            </a:pPr>
            <a:r>
              <a:rPr lang="zh-CN" altLang="en-US" sz="2400" b="1" smtClean="0"/>
              <a:t> </a:t>
            </a:r>
            <a:r>
              <a:rPr lang="zh-CN" altLang="en-US" sz="2800" smtClean="0">
                <a:latin typeface="楷体_GB2312" pitchFamily="49" charset="-122"/>
                <a:ea typeface="楷体_GB2312" pitchFamily="49" charset="-122"/>
              </a:rPr>
              <a:t>浩瀚宇宙中，人类是否是孤独的？是否存在着地外文明？地球上许多未解之谜，是否与外星人有关？</a:t>
            </a:r>
            <a:r>
              <a:rPr lang="zh-CN" altLang="en-US" sz="2800" smtClean="0">
                <a:ea typeface="楷体_GB2312" pitchFamily="49" charset="-122"/>
              </a:rPr>
              <a:t> </a:t>
            </a:r>
            <a:r>
              <a:rPr lang="zh-CN" altLang="en-US" sz="2800" smtClean="0">
                <a:latin typeface="楷体_GB2312" pitchFamily="49" charset="-122"/>
                <a:ea typeface="楷体_GB2312" pitchFamily="49" charset="-122"/>
              </a:rPr>
              <a:t>许多科学家正在致力于搜索地外智能生物，试图与外星人取得联系。</a:t>
            </a:r>
          </a:p>
          <a:p>
            <a:pPr eaLnBrk="1" hangingPunct="1">
              <a:lnSpc>
                <a:spcPct val="105000"/>
              </a:lnSpc>
            </a:pPr>
            <a:r>
              <a:rPr lang="zh-CN" altLang="en-US" sz="2800" b="1" smtClean="0">
                <a:solidFill>
                  <a:srgbClr val="FF0000"/>
                </a:solidFill>
                <a:latin typeface="楷体_GB2312" pitchFamily="49" charset="-122"/>
                <a:ea typeface="楷体_GB2312" pitchFamily="49" charset="-122"/>
              </a:rPr>
              <a:t>电磁波的速度是人类已知的最高速度，因此与外星人取得联系的任务就落到电磁波的身上。</a:t>
            </a:r>
            <a:endParaRPr lang="zh-CN" altLang="en-US" sz="2800" b="1" smtClean="0">
              <a:latin typeface="楷体_GB2312" pitchFamily="49" charset="-122"/>
              <a:ea typeface="楷体_GB2312" pitchFamily="49" charset="-122"/>
            </a:endParaRPr>
          </a:p>
        </p:txBody>
      </p:sp>
      <p:sp>
        <p:nvSpPr>
          <p:cNvPr id="40964" name="Rectangle 10"/>
          <p:cNvSpPr>
            <a:spLocks noChangeArrowheads="1"/>
          </p:cNvSpPr>
          <p:nvPr/>
        </p:nvSpPr>
        <p:spPr bwMode="auto">
          <a:xfrm>
            <a:off x="-1016000" y="26606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dirty="0">
              <a:ea typeface="黑体" panose="02010609060101010101" pitchFamily="49" charset="-122"/>
            </a:endParaRPr>
          </a:p>
        </p:txBody>
      </p:sp>
      <p:pic>
        <p:nvPicPr>
          <p:cNvPr id="40965" name="Picture 5" descr="银河系.jpg (17648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221163"/>
            <a:ext cx="7056438"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1225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6629316" cy="617538"/>
          </a:xfrm>
        </p:spPr>
        <p:txBody>
          <a:bodyPr/>
          <a:lstStyle/>
          <a:p>
            <a:r>
              <a:rPr lang="en-US" altLang="zh-CN" sz="2400" b="1" dirty="0" smtClean="0"/>
              <a:t>“</a:t>
            </a:r>
            <a:r>
              <a:rPr lang="zh-CN" altLang="en-US" sz="2400" b="1" dirty="0" smtClean="0"/>
              <a:t>中国天眼</a:t>
            </a:r>
            <a:r>
              <a:rPr lang="en-US" altLang="zh-CN" sz="2400" b="1" dirty="0" smtClean="0"/>
              <a:t>”</a:t>
            </a:r>
            <a:r>
              <a:rPr lang="zh-CN" altLang="en-US" sz="2400" b="1" dirty="0" smtClean="0"/>
              <a:t>：</a:t>
            </a:r>
            <a:r>
              <a:rPr lang="zh-CN" altLang="en-US" sz="2400" b="1" dirty="0"/>
              <a:t>搜寻外星人</a:t>
            </a:r>
            <a:r>
              <a:rPr lang="zh-CN" altLang="en-US" sz="2400" b="1" dirty="0" smtClean="0"/>
              <a:t>是</a:t>
            </a:r>
            <a:r>
              <a:rPr lang="zh-CN" altLang="en-US" sz="2400" b="1" dirty="0"/>
              <a:t>其</a:t>
            </a:r>
            <a:r>
              <a:rPr lang="zh-CN" altLang="en-US" sz="2400" b="1" dirty="0" smtClean="0"/>
              <a:t>终极目标之一</a:t>
            </a:r>
            <a:endParaRPr lang="zh-CN" altLang="en-US" sz="2400" b="1" dirty="0"/>
          </a:p>
        </p:txBody>
      </p:sp>
      <p:sp>
        <p:nvSpPr>
          <p:cNvPr id="3" name="内容占位符 2"/>
          <p:cNvSpPr>
            <a:spLocks noGrp="1"/>
          </p:cNvSpPr>
          <p:nvPr>
            <p:ph idx="1"/>
          </p:nvPr>
        </p:nvSpPr>
        <p:spPr>
          <a:xfrm>
            <a:off x="381110" y="1066862"/>
            <a:ext cx="8512175" cy="2133544"/>
          </a:xfrm>
        </p:spPr>
        <p:txBody>
          <a:bodyPr/>
          <a:lstStyle/>
          <a:p>
            <a:r>
              <a:rPr lang="en-US" altLang="zh-CN" b="1" dirty="0"/>
              <a:t>500</a:t>
            </a:r>
            <a:r>
              <a:rPr lang="zh-CN" altLang="en-US" b="1" dirty="0"/>
              <a:t>米口径球面</a:t>
            </a:r>
            <a:r>
              <a:rPr lang="zh-CN" altLang="en-US" b="1" dirty="0" smtClean="0"/>
              <a:t>射电望远镜</a:t>
            </a:r>
            <a:endParaRPr lang="en-US" altLang="zh-CN" b="1" dirty="0" smtClean="0"/>
          </a:p>
          <a:p>
            <a:r>
              <a:rPr lang="en-US" altLang="zh-CN" b="1" dirty="0"/>
              <a:t>FAST(Five hundred meters Aperture Spherical Radio Telescope</a:t>
            </a:r>
            <a:r>
              <a:rPr lang="en-US" altLang="zh-CN" b="1" dirty="0" smtClean="0"/>
              <a:t>)</a:t>
            </a:r>
          </a:p>
          <a:p>
            <a:r>
              <a:rPr lang="zh-CN" altLang="en-US" b="1" dirty="0"/>
              <a:t>接收面积</a:t>
            </a:r>
            <a:r>
              <a:rPr lang="en-US" altLang="zh-CN" b="1" dirty="0"/>
              <a:t>25</a:t>
            </a:r>
            <a:r>
              <a:rPr lang="zh-CN" altLang="en-US" b="1" dirty="0"/>
              <a:t>万平方米（相当于</a:t>
            </a:r>
            <a:r>
              <a:rPr lang="en-US" altLang="zh-CN" b="1" dirty="0"/>
              <a:t>30</a:t>
            </a:r>
            <a:r>
              <a:rPr lang="zh-CN" altLang="en-US" b="1" dirty="0"/>
              <a:t>个足球场）</a:t>
            </a: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72</a:t>
            </a:fld>
            <a:endParaRPr lang="en-US" altLang="zh-CN"/>
          </a:p>
        </p:txBody>
      </p:sp>
      <p:pic>
        <p:nvPicPr>
          <p:cNvPr id="6148" name="Picture 4" descr="http://news.xinhuanet.com/politics/2017-10/16/1121807578_15081150478201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400" y="3429000"/>
            <a:ext cx="5238750"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4060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a:xfrm>
            <a:off x="304800" y="3581396"/>
            <a:ext cx="8664575" cy="2819326"/>
          </a:xfrm>
        </p:spPr>
        <p:txBody>
          <a:bodyPr/>
          <a:lstStyle/>
          <a:p>
            <a:r>
              <a:rPr lang="en-US" altLang="zh-CN" sz="2000" dirty="0"/>
              <a:t>1977</a:t>
            </a:r>
            <a:r>
              <a:rPr lang="zh-CN" altLang="en-US" sz="2000" dirty="0"/>
              <a:t>年，美国先后发射了旅行者</a:t>
            </a:r>
            <a:r>
              <a:rPr lang="en-US" altLang="zh-CN" sz="2000" dirty="0"/>
              <a:t>2</a:t>
            </a:r>
            <a:r>
              <a:rPr lang="zh-CN" altLang="en-US" sz="2000" dirty="0"/>
              <a:t>号和</a:t>
            </a:r>
            <a:r>
              <a:rPr lang="en-US" altLang="zh-CN" sz="2000" dirty="0"/>
              <a:t>1</a:t>
            </a:r>
            <a:r>
              <a:rPr lang="zh-CN" altLang="en-US" sz="2000" dirty="0"/>
              <a:t>号探测器。已先后飞过了太阳系的四颗行星：木星、土星、天王星和海王星，拍摄传回大量照片。目前，旅行者号已飞出太阳系，飞向茫茫宇宙深处。 是飞得最远的人造航天器</a:t>
            </a:r>
          </a:p>
          <a:p>
            <a:r>
              <a:rPr lang="zh-CN" altLang="en-US" sz="2000" dirty="0"/>
              <a:t>       “旅行者”号携带的可保存</a:t>
            </a:r>
            <a:r>
              <a:rPr lang="en-US" altLang="zh-CN" sz="2000" dirty="0"/>
              <a:t>10</a:t>
            </a:r>
            <a:r>
              <a:rPr lang="zh-CN" altLang="en-US" sz="2000" dirty="0"/>
              <a:t>亿年播放</a:t>
            </a:r>
            <a:r>
              <a:rPr lang="en-US" altLang="zh-CN" sz="2000" dirty="0"/>
              <a:t>2</a:t>
            </a:r>
            <a:r>
              <a:rPr lang="zh-CN" altLang="en-US" sz="2000" dirty="0"/>
              <a:t>小时的镀金唱片</a:t>
            </a:r>
            <a:r>
              <a:rPr lang="en-US" altLang="zh-CN" sz="2000" dirty="0"/>
              <a:t>《</a:t>
            </a:r>
            <a:r>
              <a:rPr lang="zh-CN" altLang="en-US" sz="2000" dirty="0"/>
              <a:t>地球之音</a:t>
            </a:r>
            <a:r>
              <a:rPr lang="en-US" altLang="zh-CN" sz="2000" dirty="0"/>
              <a:t>》</a:t>
            </a:r>
            <a:r>
              <a:rPr lang="zh-CN" altLang="en-US" sz="2000" dirty="0"/>
              <a:t>。其中收录了美国总统、联合国秘书长的电文和祝词及地球上近</a:t>
            </a:r>
            <a:r>
              <a:rPr lang="en-US" altLang="zh-CN" sz="2000" dirty="0"/>
              <a:t>60</a:t>
            </a:r>
            <a:r>
              <a:rPr lang="zh-CN" altLang="en-US" sz="2000" dirty="0"/>
              <a:t>种语言的问候语，其中有中国的</a:t>
            </a:r>
            <a:r>
              <a:rPr lang="en-US" altLang="zh-CN" sz="2000" dirty="0"/>
              <a:t>4</a:t>
            </a:r>
            <a:r>
              <a:rPr lang="zh-CN" altLang="en-US" sz="2000" dirty="0"/>
              <a:t>种语言</a:t>
            </a:r>
            <a:r>
              <a:rPr lang="en-US" altLang="zh-CN" sz="2000" dirty="0"/>
              <a:t>--</a:t>
            </a:r>
            <a:r>
              <a:rPr lang="zh-CN" altLang="en-US" sz="2000" dirty="0"/>
              <a:t>普通话、广东话、厦门话、吴语。还有中国的京剧唱段和名曲</a:t>
            </a:r>
            <a:r>
              <a:rPr lang="en-US" altLang="zh-CN" sz="2000" dirty="0"/>
              <a:t>《</a:t>
            </a:r>
            <a:r>
              <a:rPr lang="zh-CN" altLang="en-US" sz="2000" dirty="0"/>
              <a:t>高山流水</a:t>
            </a:r>
            <a:r>
              <a:rPr lang="en-US" altLang="zh-CN" sz="2000" dirty="0"/>
              <a:t>》</a:t>
            </a:r>
            <a:r>
              <a:rPr lang="zh-CN" altLang="en-US" sz="2000" dirty="0"/>
              <a:t>。唱片中还收录了</a:t>
            </a:r>
            <a:r>
              <a:rPr lang="en-US" altLang="zh-CN" sz="2000" dirty="0"/>
              <a:t>116</a:t>
            </a:r>
            <a:r>
              <a:rPr lang="zh-CN" altLang="en-US" sz="2000" dirty="0"/>
              <a:t>张图片，有两张是关于中国的</a:t>
            </a:r>
            <a:r>
              <a:rPr lang="en-US" altLang="zh-CN" sz="2000" dirty="0"/>
              <a:t>--</a:t>
            </a:r>
            <a:r>
              <a:rPr lang="zh-CN" altLang="en-US" sz="2000" dirty="0"/>
              <a:t>一是长城；二是中国人家宴情景。</a:t>
            </a:r>
          </a:p>
          <a:p>
            <a:endParaRPr lang="zh-CN" altLang="en-US" sz="2000" dirty="0"/>
          </a:p>
        </p:txBody>
      </p:sp>
      <p:grpSp>
        <p:nvGrpSpPr>
          <p:cNvPr id="6" name="Group 24"/>
          <p:cNvGrpSpPr>
            <a:grpSpLocks/>
          </p:cNvGrpSpPr>
          <p:nvPr/>
        </p:nvGrpSpPr>
        <p:grpSpPr bwMode="auto">
          <a:xfrm>
            <a:off x="304800" y="152486"/>
            <a:ext cx="8458200" cy="3276600"/>
            <a:chOff x="192" y="96"/>
            <a:chExt cx="5136" cy="2064"/>
          </a:xfrm>
        </p:grpSpPr>
        <p:sp>
          <p:nvSpPr>
            <p:cNvPr id="7" name="Rectangle 23"/>
            <p:cNvSpPr>
              <a:spLocks noChangeArrowheads="1"/>
            </p:cNvSpPr>
            <p:nvPr/>
          </p:nvSpPr>
          <p:spPr bwMode="auto">
            <a:xfrm>
              <a:off x="192" y="96"/>
              <a:ext cx="5136" cy="206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黑体" panose="02010609060101010101" pitchFamily="49" charset="-122"/>
              </a:endParaRPr>
            </a:p>
          </p:txBody>
        </p:sp>
        <p:pic>
          <p:nvPicPr>
            <p:cNvPr id="8" name="Picture 3" descr="地球之音镀金唱盘（旅行者号）.jpg (20476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 y="192"/>
              <a:ext cx="2880" cy="1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旅行者号.jpg (4074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44"/>
              <a:ext cx="1388"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7"/>
            <p:cNvSpPr>
              <a:spLocks noChangeArrowheads="1"/>
            </p:cNvSpPr>
            <p:nvPr/>
          </p:nvSpPr>
          <p:spPr bwMode="auto">
            <a:xfrm>
              <a:off x="528" y="1824"/>
              <a:ext cx="47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0" dirty="0">
                  <a:solidFill>
                    <a:schemeClr val="tx1"/>
                  </a:solidFill>
                  <a:ea typeface="黑体" panose="02010609060101010101" pitchFamily="49" charset="-122"/>
                </a:rPr>
                <a:t> </a:t>
              </a:r>
              <a:r>
                <a:rPr lang="zh-CN" altLang="en-US" sz="2400" b="0" dirty="0">
                  <a:solidFill>
                    <a:srgbClr val="FFFF00"/>
                  </a:solidFill>
                  <a:ea typeface="黑体" panose="02010609060101010101" pitchFamily="49" charset="-122"/>
                </a:rPr>
                <a:t>1977年美国发射的“旅行者”1号及其携带的镀金唱片</a:t>
              </a:r>
            </a:p>
          </p:txBody>
        </p:sp>
      </p:grpSp>
    </p:spTree>
    <p:extLst>
      <p:ext uri="{BB962C8B-B14F-4D97-AF65-F5344CB8AC3E}">
        <p14:creationId xmlns:p14="http://schemas.microsoft.com/office/powerpoint/2010/main" val="2084763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5137" r:id="rId3" imgW="7497221" imgH="4296375" progId="PBrush">
                  <p:embed/>
                </p:oleObj>
              </mc:Choice>
              <mc:Fallback>
                <p:oleObj r:id="rId3" imgW="7497221" imgH="4296375"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11" name="Rectangle 3"/>
          <p:cNvSpPr>
            <a:spLocks noChangeArrowheads="1"/>
          </p:cNvSpPr>
          <p:nvPr/>
        </p:nvSpPr>
        <p:spPr bwMode="auto">
          <a:xfrm>
            <a:off x="714375" y="142875"/>
            <a:ext cx="8077200" cy="6370638"/>
          </a:xfrm>
          <a:prstGeom prst="rect">
            <a:avLst/>
          </a:prstGeom>
          <a:noFill/>
          <a:ln w="9525">
            <a:noFill/>
            <a:miter lim="800000"/>
            <a:headEnd/>
            <a:tailEnd/>
          </a:ln>
          <a:effectLst/>
        </p:spPr>
        <p:txBody>
          <a:bodyPr>
            <a:spAutoFit/>
          </a:bodyPr>
          <a:lstStyle/>
          <a:p>
            <a:pPr eaLnBrk="0" hangingPunct="0">
              <a:defRPr/>
            </a:pPr>
            <a:r>
              <a:rPr lang="zh-CN" altLang="en-US" sz="6000" dirty="0">
                <a:solidFill>
                  <a:srgbClr val="FF0066"/>
                </a:solidFill>
                <a:effectLst>
                  <a:outerShdw blurRad="38100" dist="38100" dir="2700000" algn="tl">
                    <a:srgbClr val="C0C0C0"/>
                  </a:outerShdw>
                </a:effectLst>
                <a:latin typeface="隶书" pitchFamily="49" charset="-122"/>
                <a:ea typeface="隶书" pitchFamily="49" charset="-122"/>
              </a:rPr>
              <a:t>宇宙是电磁波的</a:t>
            </a:r>
          </a:p>
          <a:p>
            <a:pPr eaLnBrk="0" hangingPunct="0">
              <a:defRPr/>
            </a:pPr>
            <a:r>
              <a:rPr lang="zh-CN" altLang="en-US" sz="6000" dirty="0">
                <a:solidFill>
                  <a:srgbClr val="FF0066"/>
                </a:solidFill>
                <a:effectLst>
                  <a:outerShdw blurRad="38100" dist="38100" dir="2700000" algn="tl">
                    <a:srgbClr val="C0C0C0"/>
                  </a:outerShdw>
                </a:effectLst>
                <a:latin typeface="隶书" pitchFamily="49" charset="-122"/>
                <a:ea typeface="隶书" pitchFamily="49" charset="-122"/>
              </a:rPr>
              <a:t>神奇世界！</a:t>
            </a:r>
          </a:p>
          <a:p>
            <a:pPr eaLnBrk="0" hangingPunct="0">
              <a:defRPr/>
            </a:pPr>
            <a:r>
              <a:rPr lang="zh-CN" altLang="en-US" sz="4800" b="1" dirty="0">
                <a:solidFill>
                  <a:schemeClr val="bg1"/>
                </a:solidFill>
                <a:effectLst>
                  <a:outerShdw blurRad="38100" dist="38100" dir="2700000" algn="tl">
                    <a:srgbClr val="C0C0C0"/>
                  </a:outerShdw>
                </a:effectLst>
                <a:latin typeface="黑体" pitchFamily="2" charset="-122"/>
                <a:ea typeface="黑体" pitchFamily="2" charset="-122"/>
              </a:rPr>
              <a:t>电磁波是工具，也是手段！</a:t>
            </a:r>
          </a:p>
          <a:p>
            <a:pPr eaLnBrk="0" hangingPunct="0">
              <a:defRPr/>
            </a:pPr>
            <a:r>
              <a:rPr lang="zh-CN" altLang="en-US" sz="6000" dirty="0">
                <a:solidFill>
                  <a:srgbClr val="FF0066"/>
                </a:solidFill>
                <a:effectLst>
                  <a:outerShdw blurRad="38100" dist="38100" dir="2700000" algn="tl">
                    <a:srgbClr val="C0C0C0"/>
                  </a:outerShdw>
                </a:effectLst>
                <a:latin typeface="隶书" pitchFamily="49" charset="-122"/>
                <a:ea typeface="隶书" pitchFamily="49" charset="-122"/>
              </a:rPr>
              <a:t>探测电磁波，</a:t>
            </a:r>
            <a:endParaRPr lang="en-US" altLang="zh-CN" sz="6000" dirty="0">
              <a:solidFill>
                <a:srgbClr val="FF0066"/>
              </a:solidFill>
              <a:effectLst>
                <a:outerShdw blurRad="38100" dist="38100" dir="2700000" algn="tl">
                  <a:srgbClr val="C0C0C0"/>
                </a:outerShdw>
              </a:effectLst>
              <a:latin typeface="隶书" pitchFamily="49" charset="-122"/>
              <a:ea typeface="隶书" pitchFamily="49" charset="-122"/>
            </a:endParaRPr>
          </a:p>
          <a:p>
            <a:pPr eaLnBrk="0" hangingPunct="0">
              <a:defRPr/>
            </a:pPr>
            <a:r>
              <a:rPr lang="zh-CN" altLang="en-US" sz="6000" dirty="0">
                <a:solidFill>
                  <a:srgbClr val="FF0066"/>
                </a:solidFill>
                <a:effectLst>
                  <a:outerShdw blurRad="38100" dist="38100" dir="2700000" algn="tl">
                    <a:srgbClr val="C0C0C0"/>
                  </a:outerShdw>
                </a:effectLst>
                <a:latin typeface="隶书" pitchFamily="49" charset="-122"/>
                <a:ea typeface="隶书" pitchFamily="49" charset="-122"/>
              </a:rPr>
              <a:t>产生电磁波，控制电磁波，是电子信息科学的基础技术之一。 </a:t>
            </a:r>
          </a:p>
        </p:txBody>
      </p:sp>
    </p:spTree>
    <p:extLst>
      <p:ext uri="{BB962C8B-B14F-4D97-AF65-F5344CB8AC3E}">
        <p14:creationId xmlns:p14="http://schemas.microsoft.com/office/powerpoint/2010/main" val="3678165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 calcmode="lin" valueType="num">
                                      <p:cBhvr>
                                        <p:cTn id="7" dur="500" fill="hold"/>
                                        <p:tgtEl>
                                          <p:spTgt spid="1710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7101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17101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171011">
                                            <p:txEl>
                                              <p:pRg st="0" end="0"/>
                                            </p:txEl>
                                          </p:spTgt>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71011">
                                            <p:txEl>
                                              <p:pRg st="1" end="1"/>
                                            </p:txEl>
                                          </p:spTgt>
                                        </p:tgtEl>
                                        <p:attrNameLst>
                                          <p:attrName>style.visibility</p:attrName>
                                        </p:attrNameLst>
                                      </p:cBhvr>
                                      <p:to>
                                        <p:strVal val="visible"/>
                                      </p:to>
                                    </p:set>
                                    <p:anim calcmode="lin" valueType="num">
                                      <p:cBhvr>
                                        <p:cTn id="13" dur="500" fill="hold"/>
                                        <p:tgtEl>
                                          <p:spTgt spid="17101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71011">
                                            <p:txEl>
                                              <p:pRg st="1" end="1"/>
                                            </p:txEl>
                                          </p:spTgt>
                                        </p:tgtEl>
                                        <p:attrNameLst>
                                          <p:attrName>ppt_h</p:attrName>
                                        </p:attrNameLst>
                                      </p:cBhvr>
                                      <p:tavLst>
                                        <p:tav tm="0">
                                          <p:val>
                                            <p:fltVal val="0"/>
                                          </p:val>
                                        </p:tav>
                                        <p:tav tm="100000">
                                          <p:val>
                                            <p:strVal val="#ppt_h"/>
                                          </p:val>
                                        </p:tav>
                                      </p:tavLst>
                                    </p:anim>
                                    <p:anim calcmode="lin" valueType="num">
                                      <p:cBhvr>
                                        <p:cTn id="15" dur="500" fill="hold"/>
                                        <p:tgtEl>
                                          <p:spTgt spid="171011">
                                            <p:txEl>
                                              <p:pRg st="1" end="1"/>
                                            </p:txEl>
                                          </p:spTgt>
                                        </p:tgtEl>
                                        <p:attrNameLst>
                                          <p:attrName>style.rotation</p:attrName>
                                        </p:attrNameLst>
                                      </p:cBhvr>
                                      <p:tavLst>
                                        <p:tav tm="0">
                                          <p:val>
                                            <p:fltVal val="360"/>
                                          </p:val>
                                        </p:tav>
                                        <p:tav tm="100000">
                                          <p:val>
                                            <p:fltVal val="0"/>
                                          </p:val>
                                        </p:tav>
                                      </p:tavLst>
                                    </p:anim>
                                    <p:animEffect transition="in" filter="fade">
                                      <p:cBhvr>
                                        <p:cTn id="16" dur="500"/>
                                        <p:tgtEl>
                                          <p:spTgt spid="17101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1" fill="hold" nodeType="clickEffect">
                                  <p:stCondLst>
                                    <p:cond delay="0"/>
                                  </p:stCondLst>
                                  <p:childTnLst>
                                    <p:set>
                                      <p:cBhvr>
                                        <p:cTn id="20" dur="1" fill="hold">
                                          <p:stCondLst>
                                            <p:cond delay="0"/>
                                          </p:stCondLst>
                                        </p:cTn>
                                        <p:tgtEl>
                                          <p:spTgt spid="171011">
                                            <p:txEl>
                                              <p:pRg st="2" end="2"/>
                                            </p:txEl>
                                          </p:spTgt>
                                        </p:tgtEl>
                                        <p:attrNameLst>
                                          <p:attrName>style.visibility</p:attrName>
                                        </p:attrNameLst>
                                      </p:cBhvr>
                                      <p:to>
                                        <p:strVal val="visible"/>
                                      </p:to>
                                    </p:set>
                                    <p:anim calcmode="lin" valueType="num">
                                      <p:cBhvr additive="base">
                                        <p:cTn id="21" dur="500" fill="hold"/>
                                        <p:tgtEl>
                                          <p:spTgt spid="17101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1011">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171011">
                                            <p:txEl>
                                              <p:pRg st="3" end="3"/>
                                            </p:txEl>
                                          </p:spTgt>
                                        </p:tgtEl>
                                        <p:attrNameLst>
                                          <p:attrName>style.visibility</p:attrName>
                                        </p:attrNameLst>
                                      </p:cBhvr>
                                      <p:to>
                                        <p:strVal val="visible"/>
                                      </p:to>
                                    </p:set>
                                    <p:anim calcmode="discrete" valueType="clr">
                                      <p:cBhvr override="childStyle">
                                        <p:cTn id="27" dur="500"/>
                                        <p:tgtEl>
                                          <p:spTgt spid="17101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500"/>
                                        <p:tgtEl>
                                          <p:spTgt spid="171011">
                                            <p:txEl>
                                              <p:pRg st="3" end="3"/>
                                            </p:txEl>
                                          </p:spTgt>
                                        </p:tgtEl>
                                        <p:attrNameLst>
                                          <p:attrName>fillcolor</p:attrName>
                                        </p:attrNameLst>
                                      </p:cBhvr>
                                      <p:tavLst>
                                        <p:tav tm="0">
                                          <p:val>
                                            <p:clrVal>
                                              <a:schemeClr val="accent2"/>
                                            </p:clrVal>
                                          </p:val>
                                        </p:tav>
                                        <p:tav tm="50000">
                                          <p:val>
                                            <p:clrVal>
                                              <a:schemeClr val="hlink"/>
                                            </p:clrVal>
                                          </p:val>
                                        </p:tav>
                                      </p:tavLst>
                                    </p:anim>
                                    <p:set>
                                      <p:cBhvr>
                                        <p:cTn id="29" dur="500"/>
                                        <p:tgtEl>
                                          <p:spTgt spid="171011">
                                            <p:txEl>
                                              <p:pRg st="3" end="3"/>
                                            </p:txEl>
                                          </p:spTgt>
                                        </p:tgtEl>
                                        <p:attrNameLst>
                                          <p:attrName>fill.type</p:attrName>
                                        </p:attrNameLst>
                                      </p:cBhvr>
                                      <p:to>
                                        <p:strVal val="solid"/>
                                      </p:to>
                                    </p:set>
                                  </p:childTnLst>
                                </p:cTn>
                              </p:par>
                            </p:childTnLst>
                          </p:cTn>
                        </p:par>
                        <p:par>
                          <p:cTn id="30" fill="hold" nodeType="afterGroup">
                            <p:stCondLst>
                              <p:cond delay="1750"/>
                            </p:stCondLst>
                            <p:childTnLst>
                              <p:par>
                                <p:cTn id="31" presetID="27" presetClass="entr" presetSubtype="0" fill="hold" nodeType="afterEffect">
                                  <p:stCondLst>
                                    <p:cond delay="0"/>
                                  </p:stCondLst>
                                  <p:iterate type="lt">
                                    <p:tmPct val="50000"/>
                                  </p:iterate>
                                  <p:childTnLst>
                                    <p:set>
                                      <p:cBhvr>
                                        <p:cTn id="32" dur="1" fill="hold">
                                          <p:stCondLst>
                                            <p:cond delay="0"/>
                                          </p:stCondLst>
                                        </p:cTn>
                                        <p:tgtEl>
                                          <p:spTgt spid="171011">
                                            <p:txEl>
                                              <p:pRg st="4" end="4"/>
                                            </p:txEl>
                                          </p:spTgt>
                                        </p:tgtEl>
                                        <p:attrNameLst>
                                          <p:attrName>style.visibility</p:attrName>
                                        </p:attrNameLst>
                                      </p:cBhvr>
                                      <p:to>
                                        <p:strVal val="visible"/>
                                      </p:to>
                                    </p:set>
                                    <p:anim calcmode="discrete" valueType="clr">
                                      <p:cBhvr override="childStyle">
                                        <p:cTn id="33" dur="500"/>
                                        <p:tgtEl>
                                          <p:spTgt spid="171011">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500"/>
                                        <p:tgtEl>
                                          <p:spTgt spid="171011">
                                            <p:txEl>
                                              <p:pRg st="4" end="4"/>
                                            </p:txEl>
                                          </p:spTgt>
                                        </p:tgtEl>
                                        <p:attrNameLst>
                                          <p:attrName>fillcolor</p:attrName>
                                        </p:attrNameLst>
                                      </p:cBhvr>
                                      <p:tavLst>
                                        <p:tav tm="0">
                                          <p:val>
                                            <p:clrVal>
                                              <a:schemeClr val="accent2"/>
                                            </p:clrVal>
                                          </p:val>
                                        </p:tav>
                                        <p:tav tm="50000">
                                          <p:val>
                                            <p:clrVal>
                                              <a:schemeClr val="hlink"/>
                                            </p:clrVal>
                                          </p:val>
                                        </p:tav>
                                      </p:tavLst>
                                    </p:anim>
                                    <p:set>
                                      <p:cBhvr>
                                        <p:cTn id="35" dur="500"/>
                                        <p:tgtEl>
                                          <p:spTgt spid="171011">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pPr>
              <a:buNone/>
            </a:pPr>
            <a:r>
              <a:rPr lang="zh-CN" altLang="en-US" sz="4800" dirty="0" smtClean="0"/>
              <a:t>                谢谢！！</a:t>
            </a:r>
            <a:endParaRPr lang="zh-CN" altLang="en-US" sz="4800" dirty="0"/>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75</a:t>
            </a:fld>
            <a:endParaRPr lang="en-US" altLang="zh-C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电磁学发展简史</a:t>
            </a:r>
            <a:endParaRPr lang="zh-CN" altLang="en-US" dirty="0"/>
          </a:p>
        </p:txBody>
      </p:sp>
      <p:sp>
        <p:nvSpPr>
          <p:cNvPr id="3" name="内容占位符 2"/>
          <p:cNvSpPr>
            <a:spLocks noGrp="1"/>
          </p:cNvSpPr>
          <p:nvPr>
            <p:ph idx="1"/>
          </p:nvPr>
        </p:nvSpPr>
        <p:spPr/>
        <p:txBody>
          <a:bodyPr/>
          <a:lstStyle/>
          <a:p>
            <a:pPr marL="742950" indent="-742950">
              <a:buClr>
                <a:srgbClr val="00B0F0"/>
              </a:buClr>
              <a:buSzPct val="100000"/>
              <a:buNone/>
            </a:pPr>
            <a:r>
              <a:rPr lang="zh-CN" altLang="en-US" sz="3600" b="1" dirty="0" smtClean="0">
                <a:solidFill>
                  <a:srgbClr val="00B0F0"/>
                </a:solidFill>
                <a:ea typeface="隶书" pitchFamily="49" charset="-122"/>
              </a:rPr>
              <a:t>从定性到定量</a:t>
            </a:r>
            <a:r>
              <a:rPr lang="en-US" altLang="zh-CN" sz="3600" b="1" dirty="0" smtClean="0">
                <a:solidFill>
                  <a:srgbClr val="00B0F0"/>
                </a:solidFill>
                <a:ea typeface="隶书" pitchFamily="49" charset="-122"/>
              </a:rPr>
              <a:t>——</a:t>
            </a:r>
            <a:r>
              <a:rPr lang="zh-CN" altLang="en-US" sz="3600" b="1" dirty="0" smtClean="0">
                <a:solidFill>
                  <a:srgbClr val="00B0F0"/>
                </a:solidFill>
                <a:ea typeface="隶书" pitchFamily="49" charset="-122"/>
              </a:rPr>
              <a:t>库仑定律</a:t>
            </a:r>
            <a:endParaRPr lang="en-US" altLang="zh-CN" sz="3600" b="1" dirty="0" smtClean="0">
              <a:solidFill>
                <a:srgbClr val="00B0F0"/>
              </a:solidFill>
              <a:ea typeface="隶书" pitchFamily="49" charset="-122"/>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8</a:t>
            </a:fld>
            <a:endParaRPr lang="en-US" altLang="zh-CN"/>
          </a:p>
        </p:txBody>
      </p:sp>
      <p:sp>
        <p:nvSpPr>
          <p:cNvPr id="5" name="矩形 4"/>
          <p:cNvSpPr/>
          <p:nvPr/>
        </p:nvSpPr>
        <p:spPr>
          <a:xfrm>
            <a:off x="304800" y="1600200"/>
            <a:ext cx="6019800" cy="2825389"/>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库仑（</a:t>
            </a:r>
            <a:r>
              <a:rPr lang="en-US" altLang="zh-CN" sz="2400" dirty="0" smtClean="0">
                <a:solidFill>
                  <a:schemeClr val="tx1"/>
                </a:solidFill>
                <a:latin typeface="+mn-lt"/>
                <a:ea typeface="黑体" panose="02010609060101010101" pitchFamily="49" charset="-122"/>
              </a:rPr>
              <a:t>1736-1806</a:t>
            </a:r>
            <a:r>
              <a:rPr lang="zh-CN" altLang="en-US" sz="2400" dirty="0" smtClean="0">
                <a:solidFill>
                  <a:schemeClr val="tx1"/>
                </a:solidFill>
                <a:latin typeface="+mn-lt"/>
                <a:ea typeface="黑体" panose="02010609060101010101" pitchFamily="49" charset="-122"/>
              </a:rPr>
              <a:t>），法国科学家。</a:t>
            </a:r>
            <a:endParaRPr lang="en-US" altLang="zh-CN" sz="2400" dirty="0" smtClean="0">
              <a:solidFill>
                <a:schemeClr val="tx1"/>
              </a:solidFill>
              <a:latin typeface="+mn-lt"/>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 </a:t>
            </a:r>
            <a:r>
              <a:rPr lang="en-US" altLang="zh-CN" sz="2400" dirty="0" smtClean="0">
                <a:solidFill>
                  <a:schemeClr val="tx1"/>
                </a:solidFill>
                <a:latin typeface="+mn-lt"/>
                <a:ea typeface="黑体" panose="02010609060101010101" pitchFamily="49" charset="-122"/>
              </a:rPr>
              <a:t>1785</a:t>
            </a:r>
            <a:r>
              <a:rPr lang="zh-CN" altLang="en-US" sz="2400" dirty="0" smtClean="0">
                <a:solidFill>
                  <a:schemeClr val="tx1"/>
                </a:solidFill>
                <a:latin typeface="+mn-lt"/>
                <a:ea typeface="黑体" panose="02010609060101010101" pitchFamily="49" charset="-122"/>
              </a:rPr>
              <a:t>年库仑发明“库仑扭秤”，</a:t>
            </a:r>
            <a:r>
              <a:rPr kumimoji="1" lang="zh-CN" altLang="en-US" sz="2400" b="1" dirty="0" smtClean="0">
                <a:ea typeface="黑体" panose="02010609060101010101" pitchFamily="49" charset="-122"/>
              </a:rPr>
              <a:t>用它来测量两个静电荷之间的作用力。</a:t>
            </a:r>
            <a:endParaRPr kumimoji="1" lang="en-US" altLang="zh-CN" sz="2400" b="1" dirty="0" smtClean="0">
              <a:ea typeface="黑体" panose="02010609060101010101" pitchFamily="49" charset="-122"/>
            </a:endParaRPr>
          </a:p>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通过精巧的扭秤试验，库仑测定了</a:t>
            </a:r>
            <a:r>
              <a:rPr lang="zh-CN" altLang="en-US" sz="2400" b="1" dirty="0" smtClean="0">
                <a:solidFill>
                  <a:srgbClr val="6600FF"/>
                </a:solidFill>
                <a:ea typeface="黑体" panose="02010609060101010101" pitchFamily="49" charset="-122"/>
              </a:rPr>
              <a:t>两个静止电荷</a:t>
            </a:r>
            <a:r>
              <a:rPr lang="zh-CN" altLang="en-US" sz="2400" b="1" dirty="0">
                <a:solidFill>
                  <a:srgbClr val="6600FF"/>
                </a:solidFill>
                <a:ea typeface="黑体" panose="02010609060101010101" pitchFamily="49" charset="-122"/>
              </a:rPr>
              <a:t>之间</a:t>
            </a:r>
            <a:r>
              <a:rPr lang="zh-CN" altLang="en-US" sz="2400" b="1" dirty="0" smtClean="0">
                <a:solidFill>
                  <a:srgbClr val="6600FF"/>
                </a:solidFill>
                <a:ea typeface="黑体" panose="02010609060101010101" pitchFamily="49" charset="-122"/>
              </a:rPr>
              <a:t>的相互作用力与它们之间的距离</a:t>
            </a:r>
            <a:r>
              <a:rPr lang="zh-CN" altLang="en-US" sz="2400" b="1" dirty="0">
                <a:solidFill>
                  <a:srgbClr val="6600FF"/>
                </a:solidFill>
                <a:ea typeface="黑体" panose="02010609060101010101" pitchFamily="49" charset="-122"/>
              </a:rPr>
              <a:t>的平方成反比</a:t>
            </a:r>
            <a:r>
              <a:rPr lang="zh-CN" altLang="en-US" sz="2400" dirty="0" smtClean="0">
                <a:solidFill>
                  <a:schemeClr val="tx1"/>
                </a:solidFill>
                <a:latin typeface="+mn-lt"/>
                <a:ea typeface="黑体" panose="02010609060101010101" pitchFamily="49" charset="-122"/>
              </a:rPr>
              <a:t>，</a:t>
            </a:r>
            <a:r>
              <a:rPr lang="zh-CN" altLang="en-US" sz="2400" b="1" dirty="0">
                <a:solidFill>
                  <a:srgbClr val="6600FF"/>
                </a:solidFill>
                <a:ea typeface="黑体" panose="02010609060101010101" pitchFamily="49" charset="-122"/>
              </a:rPr>
              <a:t>与它们的电量乘积成正比</a:t>
            </a:r>
            <a:r>
              <a:rPr lang="zh-CN" altLang="en-US" sz="2400" dirty="0" smtClean="0">
                <a:solidFill>
                  <a:schemeClr val="tx1"/>
                </a:solidFill>
                <a:latin typeface="+mn-lt"/>
                <a:ea typeface="黑体" panose="02010609060101010101" pitchFamily="49" charset="-122"/>
              </a:rPr>
              <a:t>，这就是著名的</a:t>
            </a:r>
            <a:r>
              <a:rPr lang="zh-CN" altLang="en-US" sz="2400" b="1" dirty="0">
                <a:solidFill>
                  <a:srgbClr val="6600FF"/>
                </a:solidFill>
                <a:ea typeface="黑体" panose="02010609060101010101" pitchFamily="49" charset="-122"/>
              </a:rPr>
              <a:t>库仑定律</a:t>
            </a:r>
            <a:r>
              <a:rPr lang="zh-CN" altLang="en-US" sz="2400" dirty="0" smtClean="0">
                <a:solidFill>
                  <a:schemeClr val="tx1"/>
                </a:solidFill>
                <a:latin typeface="+mn-lt"/>
                <a:ea typeface="黑体" panose="02010609060101010101" pitchFamily="49" charset="-122"/>
              </a:rPr>
              <a:t>。</a:t>
            </a:r>
          </a:p>
        </p:txBody>
      </p:sp>
      <p:pic>
        <p:nvPicPr>
          <p:cNvPr id="100354" name="Picture 2"/>
          <p:cNvPicPr>
            <a:picLocks noChangeAspect="1" noChangeArrowheads="1"/>
          </p:cNvPicPr>
          <p:nvPr/>
        </p:nvPicPr>
        <p:blipFill>
          <a:blip r:embed="rId2"/>
          <a:srcRect/>
          <a:stretch>
            <a:fillRect/>
          </a:stretch>
        </p:blipFill>
        <p:spPr bwMode="auto">
          <a:xfrm>
            <a:off x="7162800" y="914400"/>
            <a:ext cx="1863307" cy="2338388"/>
          </a:xfrm>
          <a:prstGeom prst="rect">
            <a:avLst/>
          </a:prstGeom>
          <a:noFill/>
          <a:ln w="9525">
            <a:noFill/>
            <a:miter lim="800000"/>
            <a:headEnd/>
            <a:tailEnd/>
          </a:ln>
          <a:effectLst/>
        </p:spPr>
      </p:pic>
      <p:pic>
        <p:nvPicPr>
          <p:cNvPr id="10" name="Picture 7"/>
          <p:cNvPicPr>
            <a:picLocks noChangeAspect="1" noChangeArrowheads="1"/>
          </p:cNvPicPr>
          <p:nvPr/>
        </p:nvPicPr>
        <p:blipFill>
          <a:blip r:embed="rId3"/>
          <a:srcRect/>
          <a:stretch>
            <a:fillRect/>
          </a:stretch>
        </p:blipFill>
        <p:spPr bwMode="auto">
          <a:xfrm>
            <a:off x="6530502" y="3352800"/>
            <a:ext cx="2613498" cy="3352800"/>
          </a:xfrm>
          <a:prstGeom prst="rect">
            <a:avLst/>
          </a:prstGeom>
          <a:noFill/>
          <a:ln w="9525">
            <a:noFill/>
            <a:miter lim="800000"/>
            <a:headEnd/>
            <a:tailEnd/>
          </a:ln>
          <a:effectLst/>
        </p:spPr>
      </p:pic>
      <p:sp>
        <p:nvSpPr>
          <p:cNvPr id="11" name="矩形 10"/>
          <p:cNvSpPr/>
          <p:nvPr/>
        </p:nvSpPr>
        <p:spPr>
          <a:xfrm>
            <a:off x="228600" y="4648200"/>
            <a:ext cx="6019800" cy="156966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kumimoji="1" lang="zh-CN" altLang="en-US" sz="3200" b="1" dirty="0">
                <a:ea typeface="黑体" panose="02010609060101010101" pitchFamily="49" charset="-122"/>
              </a:rPr>
              <a:t>库仑定律的建立使</a:t>
            </a:r>
            <a:r>
              <a:rPr kumimoji="1" lang="zh-CN" altLang="en-US" sz="3200" b="1" dirty="0" smtClean="0">
                <a:ea typeface="黑体" panose="02010609060101010101" pitchFamily="49" charset="-122"/>
              </a:rPr>
              <a:t>电磁学研究从</a:t>
            </a:r>
            <a:r>
              <a:rPr kumimoji="1" lang="zh-CN" altLang="en-US" sz="3200" b="1" dirty="0">
                <a:solidFill>
                  <a:srgbClr val="CC3300"/>
                </a:solidFill>
                <a:ea typeface="黑体" panose="02010609060101010101" pitchFamily="49" charset="-122"/>
              </a:rPr>
              <a:t>定性</a:t>
            </a:r>
            <a:r>
              <a:rPr kumimoji="1" lang="zh-CN" altLang="en-US" sz="3200" b="1" dirty="0">
                <a:ea typeface="黑体" panose="02010609060101010101" pitchFamily="49" charset="-122"/>
              </a:rPr>
              <a:t>走上了</a:t>
            </a:r>
            <a:r>
              <a:rPr kumimoji="1" lang="zh-CN" altLang="en-US" sz="3200" b="1" dirty="0">
                <a:solidFill>
                  <a:srgbClr val="CC3300"/>
                </a:solidFill>
                <a:ea typeface="黑体" panose="02010609060101010101" pitchFamily="49" charset="-122"/>
              </a:rPr>
              <a:t>定量</a:t>
            </a:r>
            <a:r>
              <a:rPr kumimoji="1" lang="zh-CN" altLang="en-US" sz="3200" b="1" dirty="0">
                <a:ea typeface="黑体" panose="02010609060101010101" pitchFamily="49" charset="-122"/>
              </a:rPr>
              <a:t>的道路。 ，使电磁学真正成为一门</a:t>
            </a:r>
            <a:r>
              <a:rPr kumimoji="1" lang="zh-CN" altLang="en-US" sz="3200" b="1" dirty="0">
                <a:solidFill>
                  <a:srgbClr val="CC3300"/>
                </a:solidFill>
                <a:ea typeface="黑体" panose="02010609060101010101" pitchFamily="49" charset="-122"/>
              </a:rPr>
              <a:t>科学</a:t>
            </a:r>
            <a:r>
              <a:rPr kumimoji="1" lang="zh-CN" altLang="en-US" sz="3200" b="1" dirty="0">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电磁学发展简史</a:t>
            </a:r>
            <a:endParaRPr lang="zh-CN" altLang="en-US" dirty="0"/>
          </a:p>
        </p:txBody>
      </p:sp>
      <p:sp>
        <p:nvSpPr>
          <p:cNvPr id="3" name="内容占位符 2"/>
          <p:cNvSpPr>
            <a:spLocks noGrp="1"/>
          </p:cNvSpPr>
          <p:nvPr>
            <p:ph idx="1"/>
          </p:nvPr>
        </p:nvSpPr>
        <p:spPr/>
        <p:txBody>
          <a:bodyPr/>
          <a:lstStyle/>
          <a:p>
            <a:pPr marL="857250" indent="-857250">
              <a:buClr>
                <a:srgbClr val="00B0F0"/>
              </a:buClr>
              <a:buSzPct val="100000"/>
              <a:buFont typeface="+mj-ea"/>
              <a:buAutoNum type="ea1JpnChsDbPeriod" startAt="2"/>
            </a:pPr>
            <a:r>
              <a:rPr lang="zh-CN" altLang="en-US" sz="3600" b="1" dirty="0" smtClean="0">
                <a:solidFill>
                  <a:srgbClr val="00B0F0"/>
                </a:solidFill>
                <a:ea typeface="隶书" pitchFamily="49" charset="-122"/>
              </a:rPr>
              <a:t>从静电到‘动电’（电流）</a:t>
            </a:r>
            <a:endParaRPr lang="en-US" altLang="zh-CN" sz="3600" b="1" dirty="0" smtClean="0">
              <a:solidFill>
                <a:srgbClr val="00B0F0"/>
              </a:solidFill>
              <a:ea typeface="隶书" pitchFamily="49" charset="-122"/>
            </a:endParaRPr>
          </a:p>
        </p:txBody>
      </p:sp>
      <p:sp>
        <p:nvSpPr>
          <p:cNvPr id="4" name="灯片编号占位符 3"/>
          <p:cNvSpPr>
            <a:spLocks noGrp="1"/>
          </p:cNvSpPr>
          <p:nvPr>
            <p:ph type="sldNum" sz="quarter" idx="11"/>
          </p:nvPr>
        </p:nvSpPr>
        <p:spPr/>
        <p:txBody>
          <a:bodyPr/>
          <a:lstStyle/>
          <a:p>
            <a:pPr>
              <a:defRPr/>
            </a:pPr>
            <a:fld id="{CE1A3A14-BB79-46E0-A310-247B67FA7424}" type="slidenum">
              <a:rPr lang="zh-CN" altLang="en-US" smtClean="0"/>
              <a:pPr>
                <a:defRPr/>
              </a:pPr>
              <a:t>9</a:t>
            </a:fld>
            <a:endParaRPr lang="en-US" altLang="zh-CN"/>
          </a:p>
        </p:txBody>
      </p:sp>
      <p:sp>
        <p:nvSpPr>
          <p:cNvPr id="5" name="矩形 4"/>
          <p:cNvSpPr/>
          <p:nvPr/>
        </p:nvSpPr>
        <p:spPr>
          <a:xfrm>
            <a:off x="304800" y="1600200"/>
            <a:ext cx="6019800" cy="156966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en-US" altLang="zh-CN" sz="2400" dirty="0" smtClean="0">
                <a:solidFill>
                  <a:schemeClr val="tx1"/>
                </a:solidFill>
                <a:latin typeface="+mn-lt"/>
                <a:ea typeface="黑体" panose="02010609060101010101" pitchFamily="49" charset="-122"/>
              </a:rPr>
              <a:t>1780 </a:t>
            </a:r>
            <a:r>
              <a:rPr lang="zh-CN" altLang="en-US" sz="2400" dirty="0" smtClean="0">
                <a:solidFill>
                  <a:schemeClr val="tx1"/>
                </a:solidFill>
                <a:latin typeface="+mn-lt"/>
                <a:ea typeface="黑体" panose="02010609060101010101" pitchFamily="49" charset="-122"/>
              </a:rPr>
              <a:t>年意大利人</a:t>
            </a:r>
            <a:r>
              <a:rPr lang="zh-CN" altLang="en-US" sz="2400" b="1" dirty="0" smtClean="0">
                <a:solidFill>
                  <a:srgbClr val="0070C0"/>
                </a:solidFill>
                <a:latin typeface="+mn-lt"/>
                <a:ea typeface="黑体" panose="02010609060101010101" pitchFamily="49" charset="-122"/>
              </a:rPr>
              <a:t>伽伐尼</a:t>
            </a:r>
            <a:r>
              <a:rPr lang="zh-CN" altLang="en-US" sz="2400" dirty="0" smtClean="0">
                <a:solidFill>
                  <a:schemeClr val="tx1"/>
                </a:solidFill>
                <a:latin typeface="+mn-lt"/>
                <a:ea typeface="黑体" panose="02010609060101010101" pitchFamily="49" charset="-122"/>
              </a:rPr>
              <a:t>发现</a:t>
            </a:r>
            <a:r>
              <a:rPr lang="zh-CN" altLang="en-US" sz="2400" b="1" dirty="0">
                <a:solidFill>
                  <a:srgbClr val="6600FF"/>
                </a:solidFill>
                <a:ea typeface="黑体" panose="02010609060101010101" pitchFamily="49" charset="-122"/>
              </a:rPr>
              <a:t>两种不同金属接触时就会产生电</a:t>
            </a:r>
            <a:r>
              <a:rPr lang="zh-CN" altLang="en-US" sz="2400" dirty="0" smtClean="0">
                <a:solidFill>
                  <a:schemeClr val="tx1"/>
                </a:solidFill>
                <a:latin typeface="+mn-lt"/>
                <a:ea typeface="黑体" panose="02010609060101010101" pitchFamily="49" charset="-122"/>
              </a:rPr>
              <a:t>，这是由两种金属表面不同的电子逸出功所产生的接触电势差而形成</a:t>
            </a:r>
            <a:endParaRPr lang="zh-CN" altLang="en-US" sz="2400" dirty="0">
              <a:solidFill>
                <a:schemeClr val="tx1"/>
              </a:solidFill>
              <a:latin typeface="+mn-lt"/>
              <a:ea typeface="黑体" panose="02010609060101010101" pitchFamily="49" charset="-122"/>
            </a:endParaRPr>
          </a:p>
        </p:txBody>
      </p:sp>
      <p:sp>
        <p:nvSpPr>
          <p:cNvPr id="7" name="矩形 6"/>
          <p:cNvSpPr/>
          <p:nvPr/>
        </p:nvSpPr>
        <p:spPr>
          <a:xfrm>
            <a:off x="304800" y="3200400"/>
            <a:ext cx="6019800" cy="156966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lang="zh-CN" altLang="en-US" sz="2400" dirty="0" smtClean="0">
                <a:solidFill>
                  <a:schemeClr val="tx1"/>
                </a:solidFill>
                <a:latin typeface="+mn-lt"/>
                <a:ea typeface="黑体" panose="02010609060101010101" pitchFamily="49" charset="-122"/>
              </a:rPr>
              <a:t>意大利帕维亚大学教授</a:t>
            </a:r>
            <a:r>
              <a:rPr lang="zh-CN" altLang="en-US" sz="2400" b="1" dirty="0">
                <a:solidFill>
                  <a:srgbClr val="0070C0"/>
                </a:solidFill>
                <a:latin typeface="+mn-lt"/>
                <a:ea typeface="黑体" panose="02010609060101010101" pitchFamily="49" charset="-122"/>
              </a:rPr>
              <a:t>伏达</a:t>
            </a:r>
            <a:r>
              <a:rPr lang="zh-CN" altLang="en-US" sz="2400" dirty="0" smtClean="0">
                <a:solidFill>
                  <a:schemeClr val="tx1"/>
                </a:solidFill>
                <a:latin typeface="+mn-lt"/>
                <a:ea typeface="黑体" panose="02010609060101010101" pitchFamily="49" charset="-122"/>
              </a:rPr>
              <a:t>（</a:t>
            </a:r>
            <a:r>
              <a:rPr lang="en-US" altLang="zh-CN" sz="2400" dirty="0" smtClean="0">
                <a:solidFill>
                  <a:schemeClr val="tx1"/>
                </a:solidFill>
                <a:latin typeface="+mn-lt"/>
                <a:ea typeface="黑体" panose="02010609060101010101" pitchFamily="49" charset="-122"/>
              </a:rPr>
              <a:t>1745-1827</a:t>
            </a:r>
            <a:r>
              <a:rPr lang="zh-CN" altLang="en-US" sz="2400" dirty="0" smtClean="0">
                <a:solidFill>
                  <a:schemeClr val="tx1"/>
                </a:solidFill>
                <a:latin typeface="+mn-lt"/>
                <a:ea typeface="黑体" panose="02010609060101010101" pitchFamily="49" charset="-122"/>
              </a:rPr>
              <a:t>）注意到</a:t>
            </a:r>
            <a:r>
              <a:rPr lang="zh-CN" altLang="en-US" sz="2400" dirty="0" smtClean="0">
                <a:solidFill>
                  <a:schemeClr val="tx1"/>
                </a:solidFill>
                <a:ea typeface="黑体" panose="02010609060101010101" pitchFamily="49" charset="-122"/>
              </a:rPr>
              <a:t>伽</a:t>
            </a:r>
            <a:r>
              <a:rPr lang="zh-CN" altLang="en-US" sz="2400" dirty="0">
                <a:solidFill>
                  <a:schemeClr val="tx1"/>
                </a:solidFill>
                <a:ea typeface="黑体" panose="02010609060101010101" pitchFamily="49" charset="-122"/>
              </a:rPr>
              <a:t>伐尼的</a:t>
            </a:r>
            <a:r>
              <a:rPr lang="zh-CN" altLang="en-US" sz="2400" dirty="0" smtClean="0">
                <a:solidFill>
                  <a:schemeClr val="tx1"/>
                </a:solidFill>
                <a:ea typeface="黑体" panose="02010609060101010101" pitchFamily="49" charset="-122"/>
              </a:rPr>
              <a:t>工作，进而</a:t>
            </a:r>
            <a:r>
              <a:rPr lang="zh-CN" altLang="en-US" sz="2400" dirty="0" smtClean="0">
                <a:solidFill>
                  <a:schemeClr val="tx1"/>
                </a:solidFill>
                <a:latin typeface="+mn-lt"/>
                <a:ea typeface="黑体" panose="02010609060101010101" pitchFamily="49" charset="-122"/>
              </a:rPr>
              <a:t>发明了第一个直流电源</a:t>
            </a:r>
            <a:r>
              <a:rPr lang="en-US" altLang="zh-CN" sz="2400" dirty="0" smtClean="0">
                <a:solidFill>
                  <a:schemeClr val="tx1"/>
                </a:solidFill>
                <a:latin typeface="+mn-lt"/>
                <a:ea typeface="黑体" panose="02010609060101010101" pitchFamily="49" charset="-122"/>
              </a:rPr>
              <a:t>——</a:t>
            </a:r>
            <a:r>
              <a:rPr lang="zh-CN" altLang="en-US" sz="2400" b="1" dirty="0">
                <a:solidFill>
                  <a:srgbClr val="6600FF"/>
                </a:solidFill>
                <a:ea typeface="黑体" panose="02010609060101010101" pitchFamily="49" charset="-122"/>
              </a:rPr>
              <a:t>伏达电池</a:t>
            </a:r>
            <a:r>
              <a:rPr lang="zh-CN" altLang="en-US" sz="2400" dirty="0" smtClean="0">
                <a:solidFill>
                  <a:schemeClr val="tx1"/>
                </a:solidFill>
                <a:latin typeface="+mn-lt"/>
                <a:ea typeface="黑体" panose="02010609060101010101" pitchFamily="49" charset="-122"/>
              </a:rPr>
              <a:t>。</a:t>
            </a:r>
            <a:r>
              <a:rPr lang="zh-CN" altLang="en-US" sz="2400" b="1" dirty="0">
                <a:solidFill>
                  <a:srgbClr val="6600FF"/>
                </a:solidFill>
                <a:ea typeface="黑体" panose="02010609060101010101" pitchFamily="49" charset="-122"/>
              </a:rPr>
              <a:t>电压的单位“伏特”</a:t>
            </a:r>
            <a:r>
              <a:rPr lang="zh-CN" altLang="en-US" sz="2400" dirty="0" smtClean="0">
                <a:solidFill>
                  <a:schemeClr val="tx1"/>
                </a:solidFill>
                <a:latin typeface="+mn-lt"/>
                <a:ea typeface="黑体" panose="02010609060101010101" pitchFamily="49" charset="-122"/>
              </a:rPr>
              <a:t>就是以他的名字命名的。</a:t>
            </a:r>
            <a:endParaRPr lang="en-US" altLang="zh-CN" sz="2400" dirty="0" smtClean="0">
              <a:solidFill>
                <a:schemeClr val="tx1"/>
              </a:solidFill>
              <a:latin typeface="+mn-lt"/>
              <a:ea typeface="黑体" panose="02010609060101010101" pitchFamily="49" charset="-122"/>
            </a:endParaRPr>
          </a:p>
        </p:txBody>
      </p:sp>
      <p:pic>
        <p:nvPicPr>
          <p:cNvPr id="101378" name="Picture 2"/>
          <p:cNvPicPr>
            <a:picLocks noChangeAspect="1" noChangeArrowheads="1"/>
          </p:cNvPicPr>
          <p:nvPr/>
        </p:nvPicPr>
        <p:blipFill>
          <a:blip r:embed="rId2"/>
          <a:srcRect/>
          <a:stretch>
            <a:fillRect/>
          </a:stretch>
        </p:blipFill>
        <p:spPr bwMode="auto">
          <a:xfrm>
            <a:off x="6705600" y="1600200"/>
            <a:ext cx="2209800" cy="2981476"/>
          </a:xfrm>
          <a:prstGeom prst="rect">
            <a:avLst/>
          </a:prstGeom>
          <a:noFill/>
          <a:ln w="9525">
            <a:noFill/>
            <a:miter lim="800000"/>
            <a:headEnd/>
            <a:tailEnd/>
          </a:ln>
          <a:effectLst/>
        </p:spPr>
      </p:pic>
      <p:pic>
        <p:nvPicPr>
          <p:cNvPr id="101379" name="Picture 3"/>
          <p:cNvPicPr>
            <a:picLocks noChangeAspect="1" noChangeArrowheads="1"/>
          </p:cNvPicPr>
          <p:nvPr/>
        </p:nvPicPr>
        <p:blipFill>
          <a:blip r:embed="rId3"/>
          <a:srcRect/>
          <a:stretch>
            <a:fillRect/>
          </a:stretch>
        </p:blipFill>
        <p:spPr bwMode="auto">
          <a:xfrm>
            <a:off x="6477000" y="4376737"/>
            <a:ext cx="1375097" cy="2481263"/>
          </a:xfrm>
          <a:prstGeom prst="rect">
            <a:avLst/>
          </a:prstGeom>
          <a:noFill/>
          <a:ln w="9525">
            <a:noFill/>
            <a:miter lim="800000"/>
            <a:headEnd/>
            <a:tailEnd/>
          </a:ln>
          <a:effectLst/>
        </p:spPr>
      </p:pic>
      <p:pic>
        <p:nvPicPr>
          <p:cNvPr id="101380" name="Picture 4"/>
          <p:cNvPicPr>
            <a:picLocks noChangeAspect="1" noChangeArrowheads="1"/>
          </p:cNvPicPr>
          <p:nvPr/>
        </p:nvPicPr>
        <p:blipFill>
          <a:blip r:embed="rId4"/>
          <a:srcRect/>
          <a:stretch>
            <a:fillRect/>
          </a:stretch>
        </p:blipFill>
        <p:spPr bwMode="auto">
          <a:xfrm>
            <a:off x="7848600" y="4343400"/>
            <a:ext cx="1219200" cy="2439909"/>
          </a:xfrm>
          <a:prstGeom prst="rect">
            <a:avLst/>
          </a:prstGeom>
          <a:noFill/>
          <a:ln w="9525">
            <a:noFill/>
            <a:miter lim="800000"/>
            <a:headEnd/>
            <a:tailEnd/>
          </a:ln>
          <a:effectLst/>
        </p:spPr>
      </p:pic>
      <p:sp>
        <p:nvSpPr>
          <p:cNvPr id="12" name="矩形 11"/>
          <p:cNvSpPr/>
          <p:nvPr/>
        </p:nvSpPr>
        <p:spPr>
          <a:xfrm>
            <a:off x="304800" y="4907340"/>
            <a:ext cx="6019800" cy="1569660"/>
          </a:xfrm>
          <a:prstGeom prst="rect">
            <a:avLst/>
          </a:prstGeom>
        </p:spPr>
        <p:txBody>
          <a:bodyPr wrap="square">
            <a:spAutoFit/>
          </a:bodyPr>
          <a:lstStyle/>
          <a:p>
            <a:pPr marL="342900" indent="-342900">
              <a:spcBef>
                <a:spcPct val="20000"/>
              </a:spcBef>
              <a:buClr>
                <a:schemeClr val="accent1"/>
              </a:buClr>
              <a:buSzPct val="100000"/>
              <a:buFont typeface="Wingdings" pitchFamily="2" charset="2"/>
              <a:buChar char="Ø"/>
            </a:pPr>
            <a:r>
              <a:rPr kumimoji="1" lang="zh-CN" altLang="en-US" sz="2400" b="1" dirty="0">
                <a:ea typeface="黑体" panose="02010609060101010101" pitchFamily="49" charset="-122"/>
              </a:rPr>
              <a:t>电池的发明，提供了产生恒定电流的电源，使</a:t>
            </a:r>
            <a:r>
              <a:rPr kumimoji="1" lang="zh-CN" altLang="en-US" sz="2400" b="1" dirty="0">
                <a:solidFill>
                  <a:srgbClr val="FF0000"/>
                </a:solidFill>
                <a:ea typeface="黑体" panose="02010609060101010101" pitchFamily="49" charset="-122"/>
              </a:rPr>
              <a:t>电学从静电走向动电</a:t>
            </a:r>
            <a:r>
              <a:rPr kumimoji="1" lang="zh-CN" altLang="en-US" sz="2400" b="1" dirty="0">
                <a:ea typeface="黑体" panose="02010609060101010101" pitchFamily="49" charset="-122"/>
              </a:rPr>
              <a:t>，为</a:t>
            </a:r>
            <a:r>
              <a:rPr kumimoji="1" lang="en-US" altLang="zh-CN" sz="2400" b="1" dirty="0">
                <a:ea typeface="黑体" panose="02010609060101010101" pitchFamily="49" charset="-122"/>
              </a:rPr>
              <a:t>19 </a:t>
            </a:r>
            <a:r>
              <a:rPr kumimoji="1" lang="zh-CN" altLang="en-US" sz="2400" b="1" dirty="0">
                <a:ea typeface="黑体" panose="02010609060101010101" pitchFamily="49" charset="-122"/>
              </a:rPr>
              <a:t>世纪电学实验的发展提供了最重要的工具。从此电学进入了飞速发展时期。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99FFCC"/>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zh-CN" sz="1800" b="0" i="0" u="none" strike="noStrike" cap="none" normalizeH="0" baseline="0" smtClean="0">
            <a:ln>
              <a:noFill/>
            </a:ln>
            <a:solidFill>
              <a:schemeClr val="tx2"/>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99FFCC"/>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zh-CN" sz="1800" b="0" i="0" u="none" strike="noStrike" cap="none" normalizeH="0" baseline="0" smtClean="0">
            <a:ln>
              <a:noFill/>
            </a:ln>
            <a:solidFill>
              <a:schemeClr val="tx2"/>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hust</Template>
  <TotalTime>3050</TotalTime>
  <Pages>0</Pages>
  <Words>6988</Words>
  <Characters>0</Characters>
  <Application>Microsoft Office PowerPoint</Application>
  <DocSecurity>0</DocSecurity>
  <PresentationFormat>全屏显示(4:3)</PresentationFormat>
  <Lines>0</Lines>
  <Paragraphs>418</Paragraphs>
  <Slides>75</Slides>
  <Notes>3</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75</vt:i4>
      </vt:variant>
    </vt:vector>
  </HeadingPairs>
  <TitlesOfParts>
    <vt:vector size="78" baseType="lpstr">
      <vt:lpstr>Blends</vt:lpstr>
      <vt:lpstr>图像文档</vt:lpstr>
      <vt:lpstr>位图图像</vt:lpstr>
      <vt:lpstr>电磁场与电磁波</vt:lpstr>
      <vt:lpstr>我们现在已经知道…</vt:lpstr>
      <vt:lpstr>电磁学</vt:lpstr>
      <vt:lpstr>主要内容</vt:lpstr>
      <vt:lpstr>电磁学发展简史</vt:lpstr>
      <vt:lpstr>电磁学发展简史</vt:lpstr>
      <vt:lpstr>电磁学发展简史</vt:lpstr>
      <vt:lpstr>电磁学发展简史</vt:lpstr>
      <vt:lpstr>电磁学发展简史</vt:lpstr>
      <vt:lpstr>电磁学发展简史</vt:lpstr>
      <vt:lpstr>电磁学发展简史</vt:lpstr>
      <vt:lpstr>电磁学发展简史</vt:lpstr>
      <vt:lpstr>电磁学发展简史</vt:lpstr>
      <vt:lpstr>电磁学发展简史</vt:lpstr>
      <vt:lpstr>麦克斯韦方程组的漫漫长路</vt:lpstr>
      <vt:lpstr>麦克斯韦方程组的漫漫长路</vt:lpstr>
      <vt:lpstr>麦克斯韦方程组的漫漫长路</vt:lpstr>
      <vt:lpstr>麦克斯韦方程组的漫漫长路</vt:lpstr>
      <vt:lpstr>麦克斯韦方程组的漫漫长路</vt:lpstr>
      <vt:lpstr>麦克斯韦方程组的漫漫长路</vt:lpstr>
      <vt:lpstr>麦克斯韦方程组的漫漫长路</vt:lpstr>
      <vt:lpstr>麦克斯韦方程组的漫漫长路</vt:lpstr>
      <vt:lpstr>麦克斯韦方程组的漫漫长路</vt:lpstr>
      <vt:lpstr>麦克斯韦方程组的漫漫长路</vt:lpstr>
      <vt:lpstr>麦克斯韦方程组的漫漫长路</vt:lpstr>
      <vt:lpstr>PowerPoint 演示文稿</vt:lpstr>
      <vt:lpstr>电磁场、电磁波的应用</vt:lpstr>
      <vt:lpstr>电磁场、电磁波的应用</vt:lpstr>
      <vt:lpstr>电磁场、电磁波的应用</vt:lpstr>
      <vt:lpstr>电磁场、电磁波的应用</vt:lpstr>
      <vt:lpstr>电磁场、电磁波的应用</vt:lpstr>
      <vt:lpstr>电磁场、电磁波的应用</vt:lpstr>
      <vt:lpstr>PowerPoint 演示文稿</vt:lpstr>
      <vt:lpstr>PowerPoint 演示文稿</vt:lpstr>
      <vt:lpstr>PowerPoint 演示文稿</vt:lpstr>
      <vt:lpstr>电磁场、电磁波的应用</vt:lpstr>
      <vt:lpstr>电磁场、电磁波的应用</vt:lpstr>
      <vt:lpstr>电磁场、电磁波的应用</vt:lpstr>
      <vt:lpstr>PowerPoint 演示文稿</vt:lpstr>
      <vt:lpstr>PowerPoint 演示文稿</vt:lpstr>
      <vt:lpstr>电磁场、电磁波的应用</vt:lpstr>
      <vt:lpstr>电磁场、电磁波的应用</vt:lpstr>
      <vt:lpstr>PowerPoint 演示文稿</vt:lpstr>
      <vt:lpstr>电磁场、电磁波的应用</vt:lpstr>
      <vt:lpstr>PowerPoint 演示文稿</vt:lpstr>
      <vt:lpstr>PowerPoint 演示文稿</vt:lpstr>
      <vt:lpstr>遥感</vt:lpstr>
      <vt:lpstr>PowerPoint 演示文稿</vt:lpstr>
      <vt:lpstr>PowerPoint 演示文稿</vt:lpstr>
      <vt:lpstr>PowerPoint 演示文稿</vt:lpstr>
      <vt:lpstr>电磁波的应用——家 用 微 波 炉</vt:lpstr>
      <vt:lpstr>PowerPoint 演示文稿</vt:lpstr>
      <vt:lpstr>电磁场的应用——家用电磁炉</vt:lpstr>
      <vt:lpstr>PowerPoint 演示文稿</vt:lpstr>
      <vt:lpstr>PowerPoint 演示文稿</vt:lpstr>
      <vt:lpstr>PowerPoint 演示文稿</vt:lpstr>
      <vt:lpstr>电磁场、电磁波的应用</vt:lpstr>
      <vt:lpstr>镜像综合孔径微波辐射测量技术</vt:lpstr>
      <vt:lpstr>光学与微波遥感资料特点</vt:lpstr>
      <vt:lpstr>极轨微波观测</vt:lpstr>
      <vt:lpstr>静止轨道微波观测</vt:lpstr>
      <vt:lpstr>PowerPoint 演示文稿</vt:lpstr>
      <vt:lpstr>镜像综合孔径微波辐射测量技术</vt:lpstr>
      <vt:lpstr>PowerPoint 演示文稿</vt:lpstr>
      <vt:lpstr>Motivation</vt:lpstr>
      <vt:lpstr>The benefits of deep space exploration</vt:lpstr>
      <vt:lpstr>China Chang’E Lunar Orbiter (Satellite)</vt:lpstr>
      <vt:lpstr>Microwave image of the Moon by CE-1 satellite of China</vt:lpstr>
      <vt:lpstr>PowerPoint 演示文稿</vt:lpstr>
      <vt:lpstr>PowerPoint 演示文稿</vt:lpstr>
      <vt:lpstr>电磁波的应用——搜索地外文明</vt:lpstr>
      <vt:lpstr>“中国天眼”：搜寻外星人是其终极目标之一</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Qingxia_Li</cp:lastModifiedBy>
  <cp:revision>1213</cp:revision>
  <dcterms:created xsi:type="dcterms:W3CDTF">2013-05-07T01:03:24Z</dcterms:created>
  <dcterms:modified xsi:type="dcterms:W3CDTF">2018-10-25T14:19:16Z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2052-8.1.0.3526</vt:lpwstr>
  </property>
</Properties>
</file>